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  <p:sldMasterId id="2147483989" r:id="rId2"/>
    <p:sldMasterId id="2147483990" r:id="rId3"/>
  </p:sldMasterIdLst>
  <p:notesMasterIdLst>
    <p:notesMasterId r:id="rId31"/>
  </p:notesMasterIdLst>
  <p:sldIdLst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293" r:id="rId12"/>
    <p:sldId id="305" r:id="rId13"/>
    <p:sldId id="323" r:id="rId14"/>
    <p:sldId id="295" r:id="rId15"/>
    <p:sldId id="324" r:id="rId16"/>
    <p:sldId id="296" r:id="rId17"/>
    <p:sldId id="297" r:id="rId18"/>
    <p:sldId id="325" r:id="rId19"/>
    <p:sldId id="326" r:id="rId20"/>
    <p:sldId id="327" r:id="rId21"/>
    <p:sldId id="304" r:id="rId22"/>
    <p:sldId id="328" r:id="rId23"/>
    <p:sldId id="329" r:id="rId24"/>
    <p:sldId id="330" r:id="rId25"/>
    <p:sldId id="331" r:id="rId26"/>
    <p:sldId id="313" r:id="rId27"/>
    <p:sldId id="308" r:id="rId28"/>
    <p:sldId id="267" r:id="rId29"/>
    <p:sldId id="314" r:id="rId30"/>
  </p:sldIdLst>
  <p:sldSz cx="9144000" cy="6858000" type="screen4x3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521415D9-36F7-43E2-AB2F-B90AF26B5E84}">
      <p14:sectionLst xmlns:p14="http://schemas.microsoft.com/office/powerpoint/2010/main">
        <p14:section name="기본 구역" id="{A185639D-929B-4377-8E17-A6B4F11BC459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93"/>
            <p14:sldId id="305"/>
            <p14:sldId id="323"/>
            <p14:sldId id="295"/>
            <p14:sldId id="324"/>
            <p14:sldId id="296"/>
            <p14:sldId id="297"/>
            <p14:sldId id="325"/>
            <p14:sldId id="326"/>
            <p14:sldId id="327"/>
            <p14:sldId id="304"/>
            <p14:sldId id="328"/>
            <p14:sldId id="329"/>
            <p14:sldId id="330"/>
            <p14:sldId id="331"/>
            <p14:sldId id="313"/>
            <p14:sldId id="308"/>
            <p14:sldId id="26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9" autoAdjust="0"/>
    <p:restoredTop sz="94660"/>
  </p:normalViewPr>
  <p:slideViewPr>
    <p:cSldViewPr snapToObjects="1">
      <p:cViewPr varScale="1">
        <p:scale>
          <a:sx n="111" d="100"/>
          <a:sy n="111" d="100"/>
        </p:scale>
        <p:origin x="101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그림 5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54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3" name="텍스트 개체 틀 5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4" name="머리글 갤체 틀 53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5" name="바닥글 개체 틀 5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6" name="날짜 개체 틀 55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7" name="슬라이드 번호 개체 틀 5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34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10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62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0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12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90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13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96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14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49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15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353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16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60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17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8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18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849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19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2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3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62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22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91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23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49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24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56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25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13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26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27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7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8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4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2018-10-29</a:t>
            </a:fld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9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4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1060"/>
            <a:ext cx="7773035" cy="14712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14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320"/>
            <a:ext cx="20580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320"/>
            <a:ext cx="602551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13" name="도형 12"/>
          <p:cNvSpPr>
            <a:spLocks/>
          </p:cNvSpPr>
          <p:nvPr/>
        </p:nvSpPr>
        <p:spPr>
          <a:xfrm>
            <a:off x="66040" y="69850"/>
            <a:ext cx="9012555" cy="6692265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9" name="부제목 8"/>
          <p:cNvSpPr txBox="1">
            <a:spLocks noGrp="1"/>
          </p:cNvSpPr>
          <p:nvPr>
            <p:ph type="subTitle"/>
          </p:nvPr>
        </p:nvSpPr>
        <p:spPr>
          <a:xfrm>
            <a:off x="1295400" y="3200400"/>
            <a:ext cx="6401435" cy="16008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600" b="0" strike="noStrike" cap="none" dirty="0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날짜 개체 틀 27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7" name="바닥글 개체 틀 16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슬라이드 번호 개체 틀 28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62230" y="1449070"/>
            <a:ext cx="9021445" cy="152717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62230" y="1397000"/>
            <a:ext cx="9021445" cy="121285"/>
          </a:xfrm>
          <a:prstGeom prst="rect">
            <a:avLst/>
          </a:prstGeom>
          <a:solidFill>
            <a:schemeClr val="accent1">
              <a:tint val="60000"/>
            </a:schemeClr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2230" y="2976880"/>
            <a:ext cx="9021445" cy="11112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457200" y="1506220"/>
            <a:ext cx="8230235" cy="1470025"/>
          </a:xfrm>
          <a:prstGeom prst="rect">
            <a:avLst/>
          </a:prstGeom>
        </p:spPr>
        <p:txBody>
          <a:bodyPr vert="horz" wrap="square" lIns="91440" tIns="45720" rIns="91440" bIns="9144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solidFill>
                <a:srgbClr val="FFFFFF"/>
              </a:solidFill>
              <a:latin typeface="바탕" charset="0"/>
              <a:ea typeface="바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2017-06-05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7"/>
          <p:cNvSpPr txBox="1">
            <a:spLocks noGrp="1"/>
          </p:cNvSpPr>
          <p:nvPr>
            <p:ph/>
          </p:nvPr>
        </p:nvSpPr>
        <p:spPr>
          <a:xfrm>
            <a:off x="914400" y="1447800"/>
            <a:ext cx="777303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10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10" name="도형 9"/>
          <p:cNvSpPr>
            <a:spLocks/>
          </p:cNvSpPr>
          <p:nvPr/>
        </p:nvSpPr>
        <p:spPr>
          <a:xfrm>
            <a:off x="66040" y="69850"/>
            <a:ext cx="9012555" cy="6692265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1995" y="952500"/>
            <a:ext cx="7773035" cy="136207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1995" y="2548255"/>
            <a:ext cx="7773035" cy="13379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4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flipV="1">
            <a:off x="69215" y="2376805"/>
            <a:ext cx="9013825" cy="9207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69215" y="2341245"/>
            <a:ext cx="9013825" cy="46355"/>
          </a:xfrm>
          <a:prstGeom prst="rect">
            <a:avLst/>
          </a:prstGeom>
          <a:solidFill>
            <a:schemeClr val="accent1">
              <a:tint val="60000"/>
            </a:schemeClr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68580" y="2468880"/>
            <a:ext cx="9015095" cy="463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2" name="날짜 개체 틀 11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9" name="내용 개체 틀 8"/>
          <p:cNvSpPr txBox="1">
            <a:spLocks noGrp="1"/>
          </p:cNvSpPr>
          <p:nvPr>
            <p:ph/>
          </p:nvPr>
        </p:nvSpPr>
        <p:spPr>
          <a:xfrm>
            <a:off x="914400" y="1447800"/>
            <a:ext cx="374967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/>
          </p:nvPr>
        </p:nvSpPr>
        <p:spPr>
          <a:xfrm>
            <a:off x="4933950" y="1447800"/>
            <a:ext cx="374967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날짜 개체 틀 1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5" name="바닥글 개체 틀 14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14400" y="1447800"/>
            <a:ext cx="3734435" cy="762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마스터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텍스트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스타일을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편집합니다</a:t>
            </a:r>
            <a:endParaRPr lang="ko-KR" altLang="en-US" sz="2400" b="1" strike="noStrike" cap="none" dirty="0">
              <a:solidFill>
                <a:schemeClr val="accent1"/>
              </a:solidFill>
              <a:latin typeface="바탕" charset="0"/>
              <a:ea typeface="바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953000" y="1447800"/>
            <a:ext cx="3734435" cy="762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마스터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텍스트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스타일을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편집합니다</a:t>
            </a:r>
            <a:endParaRPr lang="ko-KR" altLang="en-US" sz="2400" b="1" strike="noStrike" cap="none" dirty="0">
              <a:solidFill>
                <a:schemeClr val="accent1"/>
              </a:solidFill>
              <a:latin typeface="바탕" charset="0"/>
              <a:ea typeface="바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/>
          </p:nvPr>
        </p:nvSpPr>
        <p:spPr>
          <a:xfrm>
            <a:off x="914400" y="2247900"/>
            <a:ext cx="3734435" cy="38868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내용 개체 틀 12"/>
          <p:cNvSpPr txBox="1">
            <a:spLocks noGrp="1"/>
          </p:cNvSpPr>
          <p:nvPr>
            <p:ph/>
          </p:nvPr>
        </p:nvSpPr>
        <p:spPr>
          <a:xfrm>
            <a:off x="4953000" y="2247900"/>
            <a:ext cx="3734435" cy="38868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날짜 개체 틀 9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슬라이드 번호 개체 틀 7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>
            <a:off x="611505" y="6235065"/>
            <a:ext cx="803338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9" name="도형 8"/>
          <p:cNvSpPr>
            <a:spLocks/>
          </p:cNvSpPr>
          <p:nvPr/>
        </p:nvSpPr>
        <p:spPr>
          <a:xfrm>
            <a:off x="64135" y="69850"/>
            <a:ext cx="9012555" cy="6693535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14400" y="1600200"/>
            <a:ext cx="1905635" cy="4496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8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8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8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/>
          </p:nvPr>
        </p:nvSpPr>
        <p:spPr>
          <a:xfrm>
            <a:off x="2971800" y="1600200"/>
            <a:ext cx="5715635" cy="4496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4900295"/>
            <a:ext cx="7315835" cy="522604"/>
          </a:xfrm>
          <a:prstGeom prst="rect">
            <a:avLst/>
          </a:prstGeom>
        </p:spPr>
        <p:txBody>
          <a:bodyPr vert="horz" wrap="square" lIns="91440" tIns="45720" rIns="91440" bIns="9144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28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28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28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28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914400" y="5445760"/>
            <a:ext cx="7315835" cy="686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16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914400" y="6172200"/>
            <a:ext cx="38868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145415" y="62090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flipV="1">
            <a:off x="68580" y="4683760"/>
            <a:ext cx="9007475" cy="9207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68580" y="4650740"/>
            <a:ext cx="9007475" cy="46355"/>
          </a:xfrm>
          <a:prstGeom prst="rect">
            <a:avLst/>
          </a:prstGeom>
          <a:solidFill>
            <a:schemeClr val="accent1">
              <a:tint val="60000"/>
            </a:schemeClr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68580" y="4773295"/>
            <a:ext cx="9007475" cy="4889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68580" y="66675"/>
            <a:ext cx="9001125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클릭하십시오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914400" y="1447800"/>
            <a:ext cx="7773035" cy="45726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12315" cy="5851525"/>
          </a:xfrm>
          <a:prstGeom prst="rect">
            <a:avLst/>
          </a:prstGeom>
        </p:spPr>
        <p:txBody>
          <a:bodyPr vert="eaVert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914400" y="274955"/>
            <a:ext cx="55632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2017-06-05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13" name="도형 12"/>
          <p:cNvSpPr>
            <a:spLocks/>
          </p:cNvSpPr>
          <p:nvPr/>
        </p:nvSpPr>
        <p:spPr>
          <a:xfrm>
            <a:off x="65405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9" name="부제목 8"/>
          <p:cNvSpPr txBox="1">
            <a:spLocks noGrp="1"/>
          </p:cNvSpPr>
          <p:nvPr>
            <p:ph type="subTitle"/>
          </p:nvPr>
        </p:nvSpPr>
        <p:spPr>
          <a:xfrm>
            <a:off x="1295400" y="3200400"/>
            <a:ext cx="6401435" cy="16008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solidFill>
                  <a:schemeClr val="tx2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600" b="0" strike="noStrike" cap="none" dirty="0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날짜 개체 틀 27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7" name="바닥글 개체 틀 16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슬라이드 번호 개체 틀 28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62865" y="1449070"/>
            <a:ext cx="9022080" cy="1527810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62865" y="1397000"/>
            <a:ext cx="9022080" cy="121285"/>
          </a:xfrm>
          <a:prstGeom prst="rect">
            <a:avLst/>
          </a:prstGeom>
          <a:solidFill>
            <a:schemeClr val="accent1">
              <a:tint val="60000"/>
            </a:schemeClr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2865" y="2976880"/>
            <a:ext cx="9022080" cy="11112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8" name="텍스트 개체 틀 7"/>
          <p:cNvSpPr txBox="1">
            <a:spLocks noGrp="1"/>
          </p:cNvSpPr>
          <p:nvPr>
            <p:ph type="ctrTitle"/>
          </p:nvPr>
        </p:nvSpPr>
        <p:spPr>
          <a:xfrm>
            <a:off x="457200" y="1506220"/>
            <a:ext cx="8230235" cy="1470660"/>
          </a:xfrm>
          <a:prstGeom prst="rect">
            <a:avLst/>
          </a:prstGeom>
        </p:spPr>
        <p:txBody>
          <a:bodyPr vert="horz" wrap="square" lIns="91440" tIns="45720" rIns="91440" bIns="9144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solidFill>
                  <a:srgbClr val="FFFFFF"/>
                </a:solidFill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solidFill>
                <a:srgbClr val="FFFFFF"/>
              </a:solidFill>
              <a:latin typeface="바탕" charset="0"/>
              <a:ea typeface="바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2017-06-05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7"/>
          <p:cNvSpPr txBox="1">
            <a:spLocks noGrp="1"/>
          </p:cNvSpPr>
          <p:nvPr>
            <p:ph/>
          </p:nvPr>
        </p:nvSpPr>
        <p:spPr>
          <a:xfrm>
            <a:off x="914400" y="1447800"/>
            <a:ext cx="777303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8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10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10" name="도형 9"/>
          <p:cNvSpPr>
            <a:spLocks/>
          </p:cNvSpPr>
          <p:nvPr/>
        </p:nvSpPr>
        <p:spPr>
          <a:xfrm>
            <a:off x="65405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9525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548255"/>
            <a:ext cx="7773035" cy="13385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4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flipV="1">
            <a:off x="69215" y="2376805"/>
            <a:ext cx="9014460" cy="9207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69215" y="2341245"/>
            <a:ext cx="9014460" cy="46355"/>
          </a:xfrm>
          <a:prstGeom prst="rect">
            <a:avLst/>
          </a:prstGeom>
          <a:solidFill>
            <a:schemeClr val="accent1">
              <a:tint val="60000"/>
            </a:schemeClr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68580" y="2468880"/>
            <a:ext cx="9015095" cy="46355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2" name="날짜 개체 틀 11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3" name="바닥글 개체 틀 12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9" name="내용 개체 틀 8"/>
          <p:cNvSpPr txBox="1">
            <a:spLocks noGrp="1"/>
          </p:cNvSpPr>
          <p:nvPr>
            <p:ph/>
          </p:nvPr>
        </p:nvSpPr>
        <p:spPr>
          <a:xfrm>
            <a:off x="914400" y="1447800"/>
            <a:ext cx="374967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/>
          </p:nvPr>
        </p:nvSpPr>
        <p:spPr>
          <a:xfrm>
            <a:off x="4933950" y="1447800"/>
            <a:ext cx="374967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날짜 개체 틀 1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5" name="바닥글 개체 틀 14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14400" y="1447800"/>
            <a:ext cx="3734435" cy="762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마스터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텍스트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스타일을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편집합니다</a:t>
            </a:r>
            <a:endParaRPr lang="ko-KR" altLang="en-US" sz="2400" b="1" strike="noStrike" cap="none" dirty="0">
              <a:solidFill>
                <a:schemeClr val="accent1"/>
              </a:solidFill>
              <a:latin typeface="바탕" charset="0"/>
              <a:ea typeface="바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953000" y="1447800"/>
            <a:ext cx="3734435" cy="762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마스터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텍스트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스타일을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400" b="1" strike="noStrike" cap="none" dirty="0">
                <a:solidFill>
                  <a:schemeClr val="accent1"/>
                </a:solidFill>
                <a:latin typeface="바탕" charset="0"/>
                <a:ea typeface="바탕" charset="0"/>
              </a:rPr>
              <a:t>편집합니다</a:t>
            </a:r>
            <a:endParaRPr lang="ko-KR" altLang="en-US" sz="2400" b="1" strike="noStrike" cap="none" dirty="0">
              <a:solidFill>
                <a:schemeClr val="accent1"/>
              </a:solidFill>
              <a:latin typeface="바탕" charset="0"/>
              <a:ea typeface="바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/>
          </p:nvPr>
        </p:nvSpPr>
        <p:spPr>
          <a:xfrm>
            <a:off x="914400" y="2247900"/>
            <a:ext cx="3734435" cy="38868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내용 개체 틀 12"/>
          <p:cNvSpPr txBox="1">
            <a:spLocks noGrp="1"/>
          </p:cNvSpPr>
          <p:nvPr>
            <p:ph/>
          </p:nvPr>
        </p:nvSpPr>
        <p:spPr>
          <a:xfrm>
            <a:off x="4953000" y="2247900"/>
            <a:ext cx="3734435" cy="38868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날짜 개체 틀 9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슬라이드 번호 개체 틀 13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슬라이드 번호 개체 틀 7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2908300"/>
            <a:ext cx="7771764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722630" y="4406900"/>
            <a:ext cx="7771764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9" name="도형 8"/>
          <p:cNvSpPr>
            <a:spLocks/>
          </p:cNvSpPr>
          <p:nvPr/>
        </p:nvSpPr>
        <p:spPr>
          <a:xfrm>
            <a:off x="64135" y="69850"/>
            <a:ext cx="9013825" cy="6694170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14400" y="1600200"/>
            <a:ext cx="1905635" cy="4496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8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8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8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/>
          </p:nvPr>
        </p:nvSpPr>
        <p:spPr>
          <a:xfrm>
            <a:off x="2971800" y="1600200"/>
            <a:ext cx="5715635" cy="4496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4900295"/>
            <a:ext cx="7315835" cy="523240"/>
          </a:xfrm>
          <a:prstGeom prst="rect">
            <a:avLst/>
          </a:prstGeom>
        </p:spPr>
        <p:txBody>
          <a:bodyPr vert="horz" wrap="square" lIns="91440" tIns="45720" rIns="91440" bIns="9144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28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28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28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28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28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914400" y="5445760"/>
            <a:ext cx="7315835" cy="686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16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914400" y="6172200"/>
            <a:ext cx="38868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146050" y="62090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flipV="1">
            <a:off x="68580" y="4683760"/>
            <a:ext cx="9007475" cy="9207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68580" y="4650740"/>
            <a:ext cx="9007475" cy="46355"/>
          </a:xfrm>
          <a:prstGeom prst="rect">
            <a:avLst/>
          </a:prstGeom>
          <a:solidFill>
            <a:schemeClr val="accent1">
              <a:tint val="60000"/>
            </a:schemeClr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68580" y="4773295"/>
            <a:ext cx="9007475" cy="49530"/>
          </a:xfrm>
          <a:prstGeom prst="rect">
            <a:avLst/>
          </a:prstGeom>
          <a:solidFill>
            <a:schemeClr val="accent5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68580" y="66675"/>
            <a:ext cx="9002395" cy="4582160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클릭하십시오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914400" y="1447800"/>
            <a:ext cx="7773035" cy="45726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12315" cy="5852160"/>
          </a:xfrm>
          <a:prstGeom prst="rect">
            <a:avLst/>
          </a:prstGeom>
        </p:spPr>
        <p:txBody>
          <a:bodyPr vert="eaVert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914400" y="274955"/>
            <a:ext cx="55632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2017-05-29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2017-06-05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4177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4645025" y="1600200"/>
            <a:ext cx="404177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7200" y="1536700"/>
            <a:ext cx="4041775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4645025" y="1536700"/>
            <a:ext cx="4041775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3"/>
          </p:nvPr>
        </p:nvSpPr>
        <p:spPr>
          <a:xfrm>
            <a:off x="457200" y="2176780"/>
            <a:ext cx="4041775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4645025" y="2176780"/>
            <a:ext cx="4041775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3007995" cy="11614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3575685" y="457200"/>
            <a:ext cx="511111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457200" y="1435735"/>
            <a:ext cx="3007995" cy="46907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3007995" cy="11614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7200" y="1435735"/>
            <a:ext cx="3007995" cy="46907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 noGrp="1"/>
          </p:cNvSpPr>
          <p:nvPr>
            <p:ph type="pic" idx="2"/>
          </p:nvPr>
        </p:nvSpPr>
        <p:spPr>
          <a:xfrm>
            <a:off x="3575685" y="457200"/>
            <a:ext cx="511111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4"/>
          </p:nvPr>
        </p:nvSpPr>
        <p:spPr>
          <a:xfrm>
            <a:off x="68580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2"/>
          </p:nvPr>
        </p:nvSpPr>
        <p:spPr>
          <a:xfrm>
            <a:off x="457200" y="6263640"/>
            <a:ext cx="18294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29/10/2018</a:t>
            </a:fld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3"/>
          </p:nvPr>
        </p:nvSpPr>
        <p:spPr>
          <a:xfrm>
            <a:off x="3200400" y="6263640"/>
            <a:ext cx="27438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8" name="도형 7"/>
          <p:cNvSpPr>
            <a:spLocks/>
          </p:cNvSpPr>
          <p:nvPr/>
        </p:nvSpPr>
        <p:spPr>
          <a:xfrm>
            <a:off x="64135" y="69850"/>
            <a:ext cx="9012555" cy="6693535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22" name="텍스트 개체 틀 2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/>
          </p:nvPr>
        </p:nvSpPr>
        <p:spPr>
          <a:xfrm>
            <a:off x="914400" y="1447800"/>
            <a:ext cx="777303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" indent="-20574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49149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76581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4013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14450" indent="-17145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날짜 개체 틀 1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2017-06-05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219075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슬라이드 번호 개체 틀 22"/>
          <p:cNvSpPr txBox="1">
            <a:spLocks noGrp="1"/>
          </p:cNvSpPr>
          <p:nvPr>
            <p:ph type="sldNum"/>
          </p:nvPr>
        </p:nvSpPr>
        <p:spPr>
          <a:xfrm>
            <a:off x="4336415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바탕" charset="0"/>
                <a:ea typeface="바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바탕" charset="0"/>
              <a:ea typeface="바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</p:sldLayoutIdLst>
  <p:transition>
    <p:fade/>
  </p:transition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8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 useBgFill="1">
        <p:nvSpPr>
          <p:cNvPr id="8" name="도형 7"/>
          <p:cNvSpPr>
            <a:spLocks/>
          </p:cNvSpPr>
          <p:nvPr/>
        </p:nvSpPr>
        <p:spPr>
          <a:xfrm>
            <a:off x="64135" y="69850"/>
            <a:ext cx="9013825" cy="6694170"/>
          </a:xfrm>
          <a:prstGeom prst="roundRect">
            <a:avLst>
              <a:gd name="adj" fmla="val 4929"/>
            </a:avLst>
          </a:prstGeom>
          <a:ln w="635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Perpetua" charset="0"/>
              <a:ea typeface="Perpetua" charset="0"/>
            </a:endParaRPr>
          </a:p>
        </p:txBody>
      </p:sp>
      <p:sp>
        <p:nvSpPr>
          <p:cNvPr id="22" name="텍스트 개체 틀 21"/>
          <p:cNvSpPr txBox="1">
            <a:spLocks noGrp="1"/>
          </p:cNvSpPr>
          <p:nvPr>
            <p:ph type="title"/>
          </p:nvPr>
        </p:nvSpPr>
        <p:spPr>
          <a:xfrm>
            <a:off x="914400" y="274955"/>
            <a:ext cx="7773035" cy="1143635"/>
          </a:xfrm>
          <a:prstGeom prst="rect">
            <a:avLst/>
          </a:prstGeom>
        </p:spPr>
        <p:txBody>
          <a:bodyPr vert="horz" wrap="square" lIns="91440" tIns="45720" rIns="91440" bIns="9144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마스터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제목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스타일</a:t>
            </a:r>
            <a:r>
              <a:rPr lang="en-US" altLang="ko-KR" sz="4000" b="0" strike="noStrike" cap="none" dirty="0">
                <a:latin typeface="Franklin Gothic Book" charset="0"/>
                <a:ea typeface="Franklin Gothic Book" charset="0"/>
              </a:rPr>
              <a:t> </a:t>
            </a:r>
            <a:r>
              <a:rPr lang="en-US" altLang="ko-KR" sz="4000" b="0" strike="noStrike" cap="none" dirty="0">
                <a:latin typeface="바탕" charset="0"/>
                <a:ea typeface="바탕" charset="0"/>
              </a:rPr>
              <a:t>편집</a:t>
            </a:r>
            <a:endParaRPr lang="ko-KR" altLang="en-US" sz="4000" b="0" strike="noStrike" cap="none" dirty="0">
              <a:latin typeface="바탕" charset="0"/>
              <a:ea typeface="바탕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/>
          </p:nvPr>
        </p:nvSpPr>
        <p:spPr>
          <a:xfrm>
            <a:off x="914400" y="1447800"/>
            <a:ext cx="7773035" cy="457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97B7E"/>
              </a:buClr>
              <a:buSzPct val="85000"/>
              <a:buFont typeface="Wingdings 2"/>
              <a:buChar char=""/>
            </a:pP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6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600" b="0" strike="noStrike" cap="none" dirty="0">
                <a:latin typeface="맑은 고딕" charset="0"/>
                <a:ea typeface="맑은 고딕" charset="0"/>
              </a:rPr>
              <a:t>편집합니다</a:t>
            </a: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54864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96A1B"/>
              </a:buClr>
              <a:buSzPct val="85000"/>
              <a:buFont typeface="Wingdings 2"/>
              <a:buChar char="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82296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EBFC0"/>
              </a:buClr>
              <a:buSzPct val="85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09728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SzPct val="80000"/>
              <a:buFont typeface="Wingdings 2"/>
              <a:buChar char="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3716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A1D9"/>
              </a:buClr>
              <a:buFont typeface="맑은 고딕"/>
              <a:buChar char="o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>
                <a:latin typeface="Perpetua" charset="0"/>
                <a:ea typeface="Perpetua" charset="0"/>
              </a:rPr>
              <a:t> 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날짜 개체 틀 13"/>
          <p:cNvSpPr txBox="1">
            <a:spLocks noGrp="1"/>
          </p:cNvSpPr>
          <p:nvPr>
            <p:ph type="dt"/>
          </p:nvPr>
        </p:nvSpPr>
        <p:spPr>
          <a:xfrm>
            <a:off x="6172200" y="6242050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Perpetua" charset="0"/>
                <a:ea typeface="Perpetua" charset="0"/>
              </a:rPr>
              <a:t>2017-06-05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219710" y="6223000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박진일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슬라이드 번호 개체 틀 22"/>
          <p:cNvSpPr txBox="1">
            <a:spLocks noGrp="1"/>
          </p:cNvSpPr>
          <p:nvPr>
            <p:ph type="sldNum"/>
          </p:nvPr>
        </p:nvSpPr>
        <p:spPr>
          <a:xfrm>
            <a:off x="4337050" y="624205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1"/>
                </a:solidFill>
                <a:latin typeface="바탕" charset="0"/>
                <a:ea typeface="바탕" charset="0"/>
              </a:rPr>
              <a:t>‹#›</a:t>
            </a:fld>
            <a:endParaRPr lang="ko-KR" altLang="en-US" sz="1400" b="0" strike="noStrike" cap="none" dirty="0">
              <a:solidFill>
                <a:schemeClr val="tx1"/>
              </a:solidFill>
              <a:latin typeface="바탕" charset="0"/>
              <a:ea typeface="바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</p:sldLayoutIdLst>
  <p:transition>
    <p:fade/>
  </p:transition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477010" y="190500"/>
            <a:ext cx="457898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charset="0"/>
              <a:ea typeface="HY견고딕" charset="0"/>
            </a:endParaRPr>
          </a:p>
        </p:txBody>
      </p:sp>
      <p:pic>
        <p:nvPicPr>
          <p:cNvPr id="16" name="그림 15" descr="C:/Users/Administrator/AppData/Roaming/PolarisOffice/ETemp/312_5771064/fImage33482294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300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>
            <a:spLocks/>
          </p:cNvSpPr>
          <p:nvPr/>
        </p:nvSpPr>
        <p:spPr>
          <a:xfrm>
            <a:off x="418464" y="2205990"/>
            <a:ext cx="8484869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strike="noStrike" cap="none">
                <a:latin typeface="맑은 고딕" charset="0"/>
                <a:ea typeface="맑은 고딕" charset="0"/>
              </a:rPr>
              <a:t>공유경제 시대의</a:t>
            </a:r>
            <a:endParaRPr lang="en-US" altLang="ko-KR" sz="3600" b="1" strike="noStrike" cap="none"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latin typeface="맑은 고딕" charset="0"/>
                <a:ea typeface="맑은 고딕" charset="0"/>
              </a:rPr>
              <a:t>Sharing</a:t>
            </a:r>
            <a:r>
              <a:rPr lang="ko-KR" altLang="en-US" sz="3600" b="1" strike="noStrike" cap="none">
                <a:latin typeface="맑은 고딕" charset="0"/>
                <a:ea typeface="맑은 고딕" charset="0"/>
              </a:rPr>
              <a:t> </a:t>
            </a:r>
            <a:r>
              <a:rPr lang="ko-KR" altLang="en-US" sz="3600" b="1" strike="noStrike" cap="none" dirty="0">
                <a:latin typeface="맑은 고딕" charset="0"/>
                <a:ea typeface="맑은 고딕" charset="0"/>
              </a:rPr>
              <a:t>자전거</a:t>
            </a:r>
            <a:endParaRPr lang="en-US" altLang="ko-KR" sz="2400" b="0" strike="noStrike" cap="none" dirty="0"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err="1">
                <a:latin typeface="맑은 고딕" charset="0"/>
                <a:ea typeface="맑은 고딕" charset="0"/>
              </a:rPr>
              <a:t>발표자</a:t>
            </a: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>
                <a:latin typeface="맑은 고딕" charset="0"/>
                <a:ea typeface="맑은 고딕" charset="0"/>
              </a:rPr>
              <a:t>: </a:t>
            </a:r>
            <a:r>
              <a:rPr lang="ko-KR" altLang="en-US" sz="2400" smtClean="0">
                <a:latin typeface="맑은 고딕" charset="0"/>
                <a:ea typeface="맑은 고딕" charset="0"/>
              </a:rPr>
              <a:t>정 현 모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6349365" y="4491990"/>
            <a:ext cx="224218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팀명 : 어벤져스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팀장 : 김 동 억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팀원 : 김 성 현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	  </a:t>
            </a: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정 </a:t>
            </a:r>
            <a:r>
              <a:rPr lang="ko-KR" altLang="en-US" dirty="0">
                <a:latin typeface="맑은 고딕" charset="0"/>
                <a:ea typeface="맑은 고딕" charset="0"/>
              </a:rPr>
              <a:t>현 모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7503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173480" y="172720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 startAt="2"/>
            </a:pP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내용 및 범위</a:t>
            </a:r>
            <a:r>
              <a:rPr lang="ko-KR" altLang="en-US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en-US" altLang="ko-KR" sz="3600" b="0" strike="noStrike" cap="none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</a:t>
            </a:r>
            <a:r>
              <a:rPr lang="en-US" altLang="ko-KR" sz="360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2</a:t>
            </a:r>
            <a:r>
              <a:rPr lang="en-US" altLang="ko-KR" sz="3600" b="0" strike="noStrike" cap="none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/2)</a:t>
            </a:r>
            <a:endParaRPr lang="ko-KR" altLang="en-US" sz="3600" b="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charset="0"/>
              <a:ea typeface="HY견고딕" charset="0"/>
            </a:endParaRPr>
          </a:p>
        </p:txBody>
      </p:sp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Perpetua" charset="0"/>
                <a:ea typeface="Perpetua" charset="0"/>
              </a:rPr>
              <a:t>8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4566"/>
              </p:ext>
            </p:extLst>
          </p:nvPr>
        </p:nvGraphicFramePr>
        <p:xfrm>
          <a:off x="179512" y="1510222"/>
          <a:ext cx="8784976" cy="476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세부적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 및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자전거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3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300"/>
                        <a:t>사용자가 대여할 수 있는 자전거 등록</a:t>
                      </a:r>
                      <a:endParaRPr lang="en-US" altLang="ko-KR" sz="130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/>
                        <a:t>- </a:t>
                      </a:r>
                      <a:r>
                        <a:rPr lang="ko-KR" altLang="en-US" sz="1300"/>
                        <a:t>등록할 자전거의 세부 정보 입력</a:t>
                      </a:r>
                      <a:r>
                        <a:rPr lang="ko-KR" altLang="en-US" sz="1300" baseline="0"/>
                        <a:t> </a:t>
                      </a:r>
                      <a:endParaRPr lang="en-US" altLang="ko-KR" sz="1300" baseline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aseline="0"/>
                        <a:t>  (</a:t>
                      </a:r>
                      <a:r>
                        <a:rPr lang="ko-KR" altLang="en-US" sz="1300" baseline="0"/>
                        <a:t>자전거명</a:t>
                      </a:r>
                      <a:r>
                        <a:rPr lang="en-US" altLang="ko-KR" sz="1300" baseline="0"/>
                        <a:t>, </a:t>
                      </a:r>
                      <a:r>
                        <a:rPr lang="ko-KR" altLang="en-US" sz="1300" baseline="0"/>
                        <a:t>가격</a:t>
                      </a:r>
                      <a:r>
                        <a:rPr lang="en-US" altLang="ko-KR" sz="1300" baseline="0"/>
                        <a:t>, </a:t>
                      </a:r>
                      <a:r>
                        <a:rPr lang="ko-KR" altLang="en-US" sz="1300" baseline="0"/>
                        <a:t>위치</a:t>
                      </a:r>
                      <a:r>
                        <a:rPr lang="en-US" altLang="ko-KR" sz="1300" baseline="0"/>
                        <a:t>, </a:t>
                      </a:r>
                      <a:r>
                        <a:rPr lang="ko-KR" altLang="en-US" sz="1300" baseline="0"/>
                        <a:t>패스워드</a:t>
                      </a:r>
                      <a:r>
                        <a:rPr lang="en-US" altLang="ko-KR" sz="1300" baseline="0"/>
                        <a:t>)</a:t>
                      </a:r>
                      <a:endParaRPr lang="en-US" altLang="ko-KR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사용자가 사용할 자전거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김성현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요금 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aseline="0" dirty="0"/>
                        <a:t>- </a:t>
                      </a:r>
                      <a:r>
                        <a:rPr lang="ko-KR" altLang="en-US" sz="1300" baseline="0" dirty="0"/>
                        <a:t>계좌번호와 충전할 금액을 입력하여  </a:t>
                      </a:r>
                      <a:endParaRPr lang="en-US" altLang="ko-KR" sz="1300" baseline="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aseline="0" dirty="0"/>
                        <a:t>  요금 충전</a:t>
                      </a:r>
                      <a:endParaRPr lang="ko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자전거를 빌리기 위해</a:t>
                      </a:r>
                      <a:r>
                        <a:rPr lang="ko-KR" altLang="en-US" sz="1400" baseline="0" dirty="0"/>
                        <a:t> </a:t>
                      </a:r>
                      <a:endParaRPr lang="en-US" altLang="ko-KR" sz="1400" baseline="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/>
                        <a:t>요금 충전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정현모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자전거 대여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baseline="0"/>
                        <a:t>- </a:t>
                      </a:r>
                      <a:r>
                        <a:rPr lang="ko-KR" altLang="en-US" sz="1300" baseline="0"/>
                        <a:t>등록된 자전거 중 다른 사용자가</a:t>
                      </a:r>
                      <a:endParaRPr lang="en-US" altLang="ko-KR" sz="1300" baseline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baseline="0"/>
                        <a:t>  대여하지 않은 자전거 목록 표시</a:t>
                      </a:r>
                      <a:endParaRPr lang="en-US" altLang="ko-KR" sz="1300" baseline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/>
                        <a:t>- </a:t>
                      </a:r>
                      <a:r>
                        <a:rPr lang="ko-KR" altLang="en-US" sz="1300"/>
                        <a:t>대여할 자전거의 위치</a:t>
                      </a:r>
                      <a:r>
                        <a:rPr lang="en-US" altLang="ko-KR" sz="1300"/>
                        <a:t>, </a:t>
                      </a:r>
                      <a:r>
                        <a:rPr lang="ko-KR" altLang="en-US" sz="1300"/>
                        <a:t>가격</a:t>
                      </a:r>
                      <a:r>
                        <a:rPr lang="ko-KR" altLang="en-US" sz="1300" baseline="0"/>
                        <a:t> 제공</a:t>
                      </a:r>
                      <a:endParaRPr lang="ko-KR" alt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대여가능한 자전거</a:t>
                      </a:r>
                      <a:r>
                        <a:rPr lang="ko-KR" altLang="en-US" sz="1400" baseline="0"/>
                        <a:t> </a:t>
                      </a:r>
                      <a:endParaRPr lang="en-US" altLang="ko-KR" sz="1400" baseline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/>
                        <a:t>정보 제공 및 대여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김동억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자전거 반납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자전거를 </a:t>
                      </a:r>
                      <a:r>
                        <a:rPr lang="ko-KR" altLang="en-US" sz="1300" dirty="0" err="1"/>
                        <a:t>반납후</a:t>
                      </a:r>
                      <a:r>
                        <a:rPr lang="ko-KR" altLang="en-US" sz="1300" dirty="0"/>
                        <a:t> 반납한 </a:t>
                      </a:r>
                      <a:r>
                        <a:rPr lang="ko-KR" altLang="en-US" sz="1300" dirty="0" smtClean="0"/>
                        <a:t>위치</a:t>
                      </a:r>
                      <a:r>
                        <a:rPr lang="ko-KR" altLang="en-US" sz="1300" baseline="0" dirty="0" smtClean="0"/>
                        <a:t> </a:t>
                      </a:r>
                      <a:r>
                        <a:rPr lang="ko-KR" altLang="en-US" sz="1300" dirty="0" smtClean="0"/>
                        <a:t>표시</a:t>
                      </a:r>
                      <a:endParaRPr lang="en-US" altLang="ko-KR" sz="13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반납한 자전거 사용가능 자전거 </a:t>
                      </a:r>
                      <a:endParaRPr lang="en-US" altLang="ko-KR" sz="13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dirty="0"/>
                        <a:t>  목록에 표시</a:t>
                      </a:r>
                      <a:endParaRPr lang="en-US" altLang="ko-KR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대여한 자전거 반납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김동억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선물하기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사용자가 갖고 있는 쿠폰을 </a:t>
                      </a:r>
                      <a:r>
                        <a:rPr lang="en-US" altLang="ko-KR" sz="1300" dirty="0"/>
                        <a:t>ID</a:t>
                      </a:r>
                      <a:r>
                        <a:rPr lang="ko-KR" altLang="en-US" sz="1300" dirty="0"/>
                        <a:t>를 </a:t>
                      </a:r>
                      <a:endParaRPr lang="en-US" altLang="ko-KR" sz="13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dirty="0"/>
                        <a:t>  입력하여</a:t>
                      </a:r>
                      <a:r>
                        <a:rPr lang="ko-KR" altLang="en-US" sz="1300" baseline="0" dirty="0"/>
                        <a:t> 다른 사용자에게 선물하기</a:t>
                      </a:r>
                      <a:endParaRPr lang="en-US" altLang="ko-KR" sz="13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사용자들끼리 쿠폰 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김성현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79512" y="1124744"/>
            <a:ext cx="28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Detail Function Table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0272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EBAE125-8260-4252-96A0-DEBDF0069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77" y="3709522"/>
            <a:ext cx="1693327" cy="169332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1D6F961-704B-4F1F-A80E-7B353448A107}"/>
              </a:ext>
            </a:extLst>
          </p:cNvPr>
          <p:cNvSpPr txBox="1"/>
          <p:nvPr/>
        </p:nvSpPr>
        <p:spPr>
          <a:xfrm>
            <a:off x="1270425" y="5389185"/>
            <a:ext cx="1317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+mn-ea"/>
                <a:ea typeface="+mn-ea"/>
              </a:rPr>
              <a:t>USER</a:t>
            </a:r>
          </a:p>
        </p:txBody>
      </p:sp>
      <p:sp>
        <p:nvSpPr>
          <p:cNvPr id="68" name="화살표: 오른쪽 16">
            <a:extLst>
              <a:ext uri="{FF2B5EF4-FFF2-40B4-BE49-F238E27FC236}">
                <a16:creationId xmlns:a16="http://schemas.microsoft.com/office/drawing/2014/main" id="{EF791DD9-1B98-45E3-92A7-F83D02CFD796}"/>
              </a:ext>
            </a:extLst>
          </p:cNvPr>
          <p:cNvSpPr/>
          <p:nvPr/>
        </p:nvSpPr>
        <p:spPr>
          <a:xfrm>
            <a:off x="3355359" y="4139813"/>
            <a:ext cx="2563767" cy="325721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ko-KR" altLang="en-US" sz="1600" b="0" i="0" u="none" strike="noStrike" cap="none" normalizeH="0" baseline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69" name="화살표: 오른쪽 20">
            <a:extLst>
              <a:ext uri="{FF2B5EF4-FFF2-40B4-BE49-F238E27FC236}">
                <a16:creationId xmlns:a16="http://schemas.microsoft.com/office/drawing/2014/main" id="{318631F8-9BF5-4DAE-8831-E97744F90079}"/>
              </a:ext>
            </a:extLst>
          </p:cNvPr>
          <p:cNvSpPr/>
          <p:nvPr/>
        </p:nvSpPr>
        <p:spPr>
          <a:xfrm rot="10800000">
            <a:off x="3338538" y="4823247"/>
            <a:ext cx="2580588" cy="325721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ko-KR" altLang="en-US" sz="1600" b="0" i="0" u="none" strike="noStrike" cap="none" normalizeH="0" baseline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27D025-80D7-4587-80C1-3BF414E1181E}"/>
              </a:ext>
            </a:extLst>
          </p:cNvPr>
          <p:cNvSpPr txBox="1"/>
          <p:nvPr/>
        </p:nvSpPr>
        <p:spPr>
          <a:xfrm>
            <a:off x="4100895" y="38197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기능 요청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098706F-525F-4106-B998-FC39B96A2582}"/>
              </a:ext>
            </a:extLst>
          </p:cNvPr>
          <p:cNvSpPr txBox="1"/>
          <p:nvPr/>
        </p:nvSpPr>
        <p:spPr>
          <a:xfrm>
            <a:off x="4122642" y="51489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기능 제공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E82BFF4-25CA-4EF0-9147-AFE4887C7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94" y="3647581"/>
            <a:ext cx="1705279" cy="170527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D626248-0CF0-4B3F-A280-B025B41A9E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41" y="1142287"/>
            <a:ext cx="1501901" cy="150190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01CFC8-C103-4B6F-B903-E5DFE6DA84E4}"/>
              </a:ext>
            </a:extLst>
          </p:cNvPr>
          <p:cNvSpPr txBox="1"/>
          <p:nvPr/>
        </p:nvSpPr>
        <p:spPr>
          <a:xfrm>
            <a:off x="3782152" y="2675948"/>
            <a:ext cx="1534600" cy="43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+mn-ea"/>
                <a:ea typeface="+mn-ea"/>
              </a:rPr>
              <a:t>GPS API</a:t>
            </a:r>
            <a:endParaRPr lang="ko-KR" altLang="en-US" sz="2200" b="1" dirty="0">
              <a:latin typeface="+mn-ea"/>
              <a:ea typeface="+mn-ea"/>
            </a:endParaRPr>
          </a:p>
        </p:txBody>
      </p:sp>
      <p:sp>
        <p:nvSpPr>
          <p:cNvPr id="80" name="화살표: 오른쪽 18">
            <a:extLst>
              <a:ext uri="{FF2B5EF4-FFF2-40B4-BE49-F238E27FC236}">
                <a16:creationId xmlns:a16="http://schemas.microsoft.com/office/drawing/2014/main" id="{5B7B46FA-2ECF-4F7F-947D-706486428052}"/>
              </a:ext>
            </a:extLst>
          </p:cNvPr>
          <p:cNvSpPr/>
          <p:nvPr/>
        </p:nvSpPr>
        <p:spPr>
          <a:xfrm rot="13707465">
            <a:off x="5280363" y="2904107"/>
            <a:ext cx="1131249" cy="280361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ko-KR" altLang="en-US" sz="1600" b="0" i="0" u="none" strike="noStrike" cap="none" normalizeH="0" baseline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1" name="화살표: 오른쪽 22">
            <a:extLst>
              <a:ext uri="{FF2B5EF4-FFF2-40B4-BE49-F238E27FC236}">
                <a16:creationId xmlns:a16="http://schemas.microsoft.com/office/drawing/2014/main" id="{D827BCFC-B1E2-461B-92FE-B42783584F16}"/>
              </a:ext>
            </a:extLst>
          </p:cNvPr>
          <p:cNvSpPr/>
          <p:nvPr/>
        </p:nvSpPr>
        <p:spPr>
          <a:xfrm rot="2754043">
            <a:off x="5638059" y="2612601"/>
            <a:ext cx="1150306" cy="275716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1" lang="ko-KR" altLang="en-US" sz="1600" b="0" i="0" u="none" strike="noStrike" cap="none" normalizeH="0" baseline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0FF901-BEB1-4B9F-8D9F-CC1B73177F65}"/>
              </a:ext>
            </a:extLst>
          </p:cNvPr>
          <p:cNvSpPr txBox="1"/>
          <p:nvPr/>
        </p:nvSpPr>
        <p:spPr>
          <a:xfrm rot="2777368">
            <a:off x="5128288" y="3088276"/>
            <a:ext cx="1072929" cy="37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요청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85913" y="1084094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</a:t>
            </a:r>
            <a:r>
              <a:rPr lang="ko-KR" altLang="en-US" b="1">
                <a:latin typeface="+mj-ea"/>
              </a:rPr>
              <a:t> </a:t>
            </a:r>
            <a:r>
              <a:rPr lang="ko-KR" altLang="en-US" b="1">
                <a:latin typeface="+mj-ea"/>
                <a:ea typeface="+mj-ea"/>
              </a:rPr>
              <a:t>시스템 구성도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D6F961-704B-4F1F-A80E-7B353448A107}"/>
              </a:ext>
            </a:extLst>
          </p:cNvPr>
          <p:cNvSpPr txBox="1"/>
          <p:nvPr/>
        </p:nvSpPr>
        <p:spPr>
          <a:xfrm>
            <a:off x="6846767" y="5403760"/>
            <a:ext cx="1116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+mn-ea"/>
                <a:ea typeface="+mn-ea"/>
              </a:rPr>
              <a:t>Server</a:t>
            </a:r>
            <a:endParaRPr lang="ko-KR" altLang="en-US" sz="2200" b="1" dirty="0"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D18B57-758E-4620-B269-07399C4DC862}"/>
              </a:ext>
            </a:extLst>
          </p:cNvPr>
          <p:cNvSpPr txBox="1"/>
          <p:nvPr/>
        </p:nvSpPr>
        <p:spPr>
          <a:xfrm rot="2777368">
            <a:off x="5901749" y="2353645"/>
            <a:ext cx="10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제공</a:t>
            </a:r>
          </a:p>
        </p:txBody>
      </p:sp>
      <p:sp>
        <p:nvSpPr>
          <p:cNvPr id="32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9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680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5EFD964-2770-423D-B8C5-CF7D4E0B26A8}"/>
              </a:ext>
            </a:extLst>
          </p:cNvPr>
          <p:cNvGrpSpPr/>
          <p:nvPr/>
        </p:nvGrpSpPr>
        <p:grpSpPr>
          <a:xfrm>
            <a:off x="443547" y="3304899"/>
            <a:ext cx="759453" cy="1190906"/>
            <a:chOff x="1007614" y="2949698"/>
            <a:chExt cx="1012603" cy="158787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822D37B-B667-40D2-901B-631D0171D04B}"/>
                </a:ext>
              </a:extLst>
            </p:cNvPr>
            <p:cNvGrpSpPr/>
            <p:nvPr/>
          </p:nvGrpSpPr>
          <p:grpSpPr>
            <a:xfrm>
              <a:off x="1083123" y="2949698"/>
              <a:ext cx="772310" cy="1118217"/>
              <a:chOff x="1411597" y="3038475"/>
              <a:chExt cx="772310" cy="1118217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E19117F0-C799-48E6-A3DC-779B747BE7F0}"/>
                  </a:ext>
                </a:extLst>
              </p:cNvPr>
              <p:cNvSpPr/>
              <p:nvPr/>
            </p:nvSpPr>
            <p:spPr>
              <a:xfrm>
                <a:off x="1624706" y="3038475"/>
                <a:ext cx="390525" cy="3905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+mj-ea"/>
                  <a:ea typeface="+mj-ea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D8EDF7D1-9B81-4F49-8AFD-66495F06C710}"/>
                  </a:ext>
                </a:extLst>
              </p:cNvPr>
              <p:cNvCxnSpPr>
                <a:stCxn id="100" idx="4"/>
              </p:cNvCxnSpPr>
              <p:nvPr/>
            </p:nvCxnSpPr>
            <p:spPr>
              <a:xfrm flipH="1">
                <a:off x="1811045" y="3429000"/>
                <a:ext cx="8924" cy="3555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869169B-C1AE-467A-A27B-43F3FB78AA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1597" y="3517892"/>
                <a:ext cx="399448" cy="17778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7B485CFF-08EE-4413-A867-A0522071F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1045" y="3517892"/>
                <a:ext cx="372862" cy="17778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D00DC294-EEA6-41EC-B4FB-C1F6AF227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1045" y="3784571"/>
                <a:ext cx="204186" cy="3721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E0C7A964-BFA0-45D5-BB0C-EEB2D79CD9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3847" y="3784569"/>
                <a:ext cx="176121" cy="3721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CC4C63F-764D-4913-967F-EA1719AB1442}"/>
                </a:ext>
              </a:extLst>
            </p:cNvPr>
            <p:cNvSpPr txBox="1"/>
            <p:nvPr/>
          </p:nvSpPr>
          <p:spPr>
            <a:xfrm>
              <a:off x="1007614" y="4137463"/>
              <a:ext cx="10126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latin typeface="+mj-ea"/>
                  <a:ea typeface="+mj-ea"/>
                </a:rPr>
                <a:t>사용자</a:t>
              </a:r>
            </a:p>
          </p:txBody>
        </p:sp>
      </p:grpSp>
      <p:sp>
        <p:nvSpPr>
          <p:cNvPr id="106" name="타원 105">
            <a:extLst>
              <a:ext uri="{FF2B5EF4-FFF2-40B4-BE49-F238E27FC236}">
                <a16:creationId xmlns:a16="http://schemas.microsoft.com/office/drawing/2014/main" id="{23ABED0F-DA60-4431-99CB-E00DCF964C80}"/>
              </a:ext>
            </a:extLst>
          </p:cNvPr>
          <p:cNvSpPr/>
          <p:nvPr/>
        </p:nvSpPr>
        <p:spPr>
          <a:xfrm>
            <a:off x="1978848" y="4988137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로그인 실패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25E154C-C571-4FCE-ADC3-A25DCAECD0AF}"/>
              </a:ext>
            </a:extLst>
          </p:cNvPr>
          <p:cNvSpPr/>
          <p:nvPr/>
        </p:nvSpPr>
        <p:spPr>
          <a:xfrm>
            <a:off x="1978848" y="2486533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C41BACC-0AE6-4F59-A4F0-01B6DB30FA60}"/>
              </a:ext>
            </a:extLst>
          </p:cNvPr>
          <p:cNvSpPr/>
          <p:nvPr/>
        </p:nvSpPr>
        <p:spPr>
          <a:xfrm>
            <a:off x="3358216" y="4596739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 err="1">
                <a:latin typeface="+mj-ea"/>
                <a:ea typeface="+mj-ea"/>
              </a:rPr>
              <a:t>아이디찾기</a:t>
            </a:r>
            <a:endParaRPr lang="ko-KR" altLang="en-US" sz="750" dirty="0">
              <a:latin typeface="+mj-ea"/>
              <a:ea typeface="+mj-ea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6515F5DE-D268-4939-BA27-D6C877D69D09}"/>
              </a:ext>
            </a:extLst>
          </p:cNvPr>
          <p:cNvSpPr/>
          <p:nvPr/>
        </p:nvSpPr>
        <p:spPr>
          <a:xfrm>
            <a:off x="3358216" y="5350231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75" dirty="0">
                <a:latin typeface="+mj-ea"/>
                <a:ea typeface="+mj-ea"/>
              </a:rPr>
              <a:t>비밀번호 찾기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2C8EE8B-D86E-4CE3-A367-01E9A7AC11BF}"/>
              </a:ext>
            </a:extLst>
          </p:cNvPr>
          <p:cNvSpPr/>
          <p:nvPr/>
        </p:nvSpPr>
        <p:spPr>
          <a:xfrm>
            <a:off x="4876316" y="4596739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이메일 전송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44D4F76F-C8AD-4868-805B-2A7553E9AA3F}"/>
              </a:ext>
            </a:extLst>
          </p:cNvPr>
          <p:cNvSpPr/>
          <p:nvPr/>
        </p:nvSpPr>
        <p:spPr>
          <a:xfrm>
            <a:off x="4876316" y="5350231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이메일 전송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259F531-0A0C-4D61-82BE-C9700B0B698E}"/>
              </a:ext>
            </a:extLst>
          </p:cNvPr>
          <p:cNvSpPr/>
          <p:nvPr/>
        </p:nvSpPr>
        <p:spPr>
          <a:xfrm>
            <a:off x="3358215" y="1809283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 err="1">
                <a:latin typeface="+mj-ea"/>
                <a:ea typeface="+mj-ea"/>
              </a:rPr>
              <a:t>내정보</a:t>
            </a:r>
            <a:endParaRPr lang="ko-KR" altLang="en-US" sz="750" dirty="0">
              <a:latin typeface="+mj-ea"/>
              <a:ea typeface="+mj-ea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E242093-F145-44DA-A61A-7638458FBE26}"/>
              </a:ext>
            </a:extLst>
          </p:cNvPr>
          <p:cNvSpPr/>
          <p:nvPr/>
        </p:nvSpPr>
        <p:spPr>
          <a:xfrm>
            <a:off x="3358215" y="2258254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충전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0799296-9522-4A9B-A3C2-127DF07CEC53}"/>
              </a:ext>
            </a:extLst>
          </p:cNvPr>
          <p:cNvSpPr/>
          <p:nvPr/>
        </p:nvSpPr>
        <p:spPr>
          <a:xfrm>
            <a:off x="3358215" y="2703666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자전거 등록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BC54930-9945-4C14-8CEC-9A1839A68764}"/>
              </a:ext>
            </a:extLst>
          </p:cNvPr>
          <p:cNvSpPr/>
          <p:nvPr/>
        </p:nvSpPr>
        <p:spPr>
          <a:xfrm>
            <a:off x="3358215" y="3152638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자전거 대여</a:t>
            </a: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09524740-6DB4-4593-AE9B-76A1ADD5FFDD}"/>
              </a:ext>
            </a:extLst>
          </p:cNvPr>
          <p:cNvSpPr/>
          <p:nvPr/>
        </p:nvSpPr>
        <p:spPr>
          <a:xfrm>
            <a:off x="7466647" y="3182382"/>
            <a:ext cx="950861" cy="918963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ea"/>
              <a:ea typeface="+mj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606E216-7776-4867-9489-D16BCD9AB9B7}"/>
              </a:ext>
            </a:extLst>
          </p:cNvPr>
          <p:cNvSpPr txBox="1"/>
          <p:nvPr/>
        </p:nvSpPr>
        <p:spPr>
          <a:xfrm>
            <a:off x="7675800" y="4195723"/>
            <a:ext cx="5859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+mj-ea"/>
                <a:ea typeface="+mj-ea"/>
              </a:rPr>
              <a:t>서버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17409C0-21E7-4F5D-AD91-82DFC127B468}"/>
              </a:ext>
            </a:extLst>
          </p:cNvPr>
          <p:cNvSpPr/>
          <p:nvPr/>
        </p:nvSpPr>
        <p:spPr>
          <a:xfrm>
            <a:off x="1769939" y="1719726"/>
            <a:ext cx="4745847" cy="41747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+mj-ea"/>
              <a:ea typeface="+mj-ea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E093437-FA22-4761-9080-66E78E692A7B}"/>
              </a:ext>
            </a:extLst>
          </p:cNvPr>
          <p:cNvCxnSpPr>
            <a:endCxn id="107" idx="2"/>
          </p:cNvCxnSpPr>
          <p:nvPr/>
        </p:nvCxnSpPr>
        <p:spPr>
          <a:xfrm flipV="1">
            <a:off x="1159311" y="2638794"/>
            <a:ext cx="819538" cy="11266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709BBCDA-3089-4DD6-A882-DB4AED9A3B55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1159310" y="3754647"/>
            <a:ext cx="819539" cy="13857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97B20BEE-F55D-4B19-8D0F-033B2BD9AC4F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2971745" y="1961543"/>
            <a:ext cx="386471" cy="6772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F1AB96EC-7585-46CC-8132-F3974718293C}"/>
              </a:ext>
            </a:extLst>
          </p:cNvPr>
          <p:cNvCxnSpPr>
            <a:stCxn id="107" idx="6"/>
            <a:endCxn id="114" idx="2"/>
          </p:cNvCxnSpPr>
          <p:nvPr/>
        </p:nvCxnSpPr>
        <p:spPr>
          <a:xfrm>
            <a:off x="2963160" y="2638794"/>
            <a:ext cx="395055" cy="21713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F862052D-A739-4D5D-8115-EC31C25F8D0C}"/>
              </a:ext>
            </a:extLst>
          </p:cNvPr>
          <p:cNvCxnSpPr>
            <a:stCxn id="107" idx="6"/>
            <a:endCxn id="115" idx="2"/>
          </p:cNvCxnSpPr>
          <p:nvPr/>
        </p:nvCxnSpPr>
        <p:spPr>
          <a:xfrm>
            <a:off x="2963160" y="2638794"/>
            <a:ext cx="395055" cy="6661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DF2F58E9-DC90-461C-9EB1-3E0405935196}"/>
              </a:ext>
            </a:extLst>
          </p:cNvPr>
          <p:cNvCxnSpPr>
            <a:stCxn id="106" idx="6"/>
            <a:endCxn id="108" idx="2"/>
          </p:cNvCxnSpPr>
          <p:nvPr/>
        </p:nvCxnSpPr>
        <p:spPr>
          <a:xfrm flipV="1">
            <a:off x="2963161" y="4748999"/>
            <a:ext cx="395056" cy="3913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9945EE2-65BC-4F13-8F35-BCD23BCCA284}"/>
              </a:ext>
            </a:extLst>
          </p:cNvPr>
          <p:cNvCxnSpPr>
            <a:stCxn id="106" idx="6"/>
            <a:endCxn id="109" idx="2"/>
          </p:cNvCxnSpPr>
          <p:nvPr/>
        </p:nvCxnSpPr>
        <p:spPr>
          <a:xfrm>
            <a:off x="2963161" y="5140397"/>
            <a:ext cx="395056" cy="36209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A0A73D01-2D02-452C-B68D-8CAC414CCD19}"/>
              </a:ext>
            </a:extLst>
          </p:cNvPr>
          <p:cNvCxnSpPr>
            <a:stCxn id="108" idx="6"/>
            <a:endCxn id="110" idx="2"/>
          </p:cNvCxnSpPr>
          <p:nvPr/>
        </p:nvCxnSpPr>
        <p:spPr>
          <a:xfrm>
            <a:off x="4342528" y="4748999"/>
            <a:ext cx="53378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709F230-13CB-48D4-9993-37B6DEFD0E14}"/>
              </a:ext>
            </a:extLst>
          </p:cNvPr>
          <p:cNvCxnSpPr>
            <a:stCxn id="109" idx="6"/>
            <a:endCxn id="111" idx="2"/>
          </p:cNvCxnSpPr>
          <p:nvPr/>
        </p:nvCxnSpPr>
        <p:spPr>
          <a:xfrm>
            <a:off x="4342528" y="5502492"/>
            <a:ext cx="53378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3730194-973A-4A77-85FE-5F56E73E9390}"/>
              </a:ext>
            </a:extLst>
          </p:cNvPr>
          <p:cNvCxnSpPr>
            <a:stCxn id="107" idx="6"/>
            <a:endCxn id="113" idx="2"/>
          </p:cNvCxnSpPr>
          <p:nvPr/>
        </p:nvCxnSpPr>
        <p:spPr>
          <a:xfrm flipV="1">
            <a:off x="2963160" y="2410515"/>
            <a:ext cx="395055" cy="2282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A0759E98-600C-44A7-ACF6-7B35AACA664F}"/>
              </a:ext>
            </a:extLst>
          </p:cNvPr>
          <p:cNvSpPr/>
          <p:nvPr/>
        </p:nvSpPr>
        <p:spPr>
          <a:xfrm>
            <a:off x="4874975" y="3150064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자전거 사용</a:t>
            </a: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E8945E7-40A7-41B9-8D18-E85198927137}"/>
              </a:ext>
            </a:extLst>
          </p:cNvPr>
          <p:cNvSpPr/>
          <p:nvPr/>
        </p:nvSpPr>
        <p:spPr>
          <a:xfrm>
            <a:off x="4876316" y="2258254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반납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477E6889-A8D1-4411-A848-4BA79634C88A}"/>
              </a:ext>
            </a:extLst>
          </p:cNvPr>
          <p:cNvCxnSpPr>
            <a:stCxn id="113" idx="6"/>
            <a:endCxn id="140" idx="2"/>
          </p:cNvCxnSpPr>
          <p:nvPr/>
        </p:nvCxnSpPr>
        <p:spPr>
          <a:xfrm>
            <a:off x="4342527" y="2410515"/>
            <a:ext cx="53378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CC820E7-F911-4C27-AE83-F21F50798E17}"/>
              </a:ext>
            </a:extLst>
          </p:cNvPr>
          <p:cNvCxnSpPr>
            <a:cxnSpLocks/>
          </p:cNvCxnSpPr>
          <p:nvPr/>
        </p:nvCxnSpPr>
        <p:spPr>
          <a:xfrm>
            <a:off x="4342528" y="3304898"/>
            <a:ext cx="55327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237E2B1-D5C8-4BE1-82A0-E0B4D28B4220}"/>
              </a:ext>
            </a:extLst>
          </p:cNvPr>
          <p:cNvCxnSpPr>
            <a:cxnSpLocks/>
            <a:stCxn id="140" idx="6"/>
            <a:endCxn id="116" idx="2"/>
          </p:cNvCxnSpPr>
          <p:nvPr/>
        </p:nvCxnSpPr>
        <p:spPr>
          <a:xfrm>
            <a:off x="5860628" y="2410515"/>
            <a:ext cx="1606019" cy="134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6336CE0E-7E9C-46AF-B1FF-B7CEF37CB8DA}"/>
              </a:ext>
            </a:extLst>
          </p:cNvPr>
          <p:cNvCxnSpPr>
            <a:cxnSpLocks/>
            <a:stCxn id="139" idx="6"/>
            <a:endCxn id="116" idx="2"/>
          </p:cNvCxnSpPr>
          <p:nvPr/>
        </p:nvCxnSpPr>
        <p:spPr>
          <a:xfrm>
            <a:off x="5859287" y="3302325"/>
            <a:ext cx="1607360" cy="454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69805" y="1084094"/>
            <a:ext cx="260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Usecase </a:t>
            </a:r>
            <a:r>
              <a:rPr lang="ko-KR" altLang="en-US" b="1">
                <a:latin typeface="+mj-ea"/>
                <a:ea typeface="+mj-ea"/>
              </a:rPr>
              <a:t>다이어그램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6B6679A-703A-4B05-932E-EB27D0D4D3A1}"/>
              </a:ext>
            </a:extLst>
          </p:cNvPr>
          <p:cNvSpPr/>
          <p:nvPr/>
        </p:nvSpPr>
        <p:spPr>
          <a:xfrm>
            <a:off x="3328816" y="3578285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게시판 이용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558D6CE-8B9D-48CB-B806-18C24B3C38A8}"/>
              </a:ext>
            </a:extLst>
          </p:cNvPr>
          <p:cNvCxnSpPr>
            <a:cxnSpLocks/>
            <a:stCxn id="107" idx="6"/>
            <a:endCxn id="64" idx="2"/>
          </p:cNvCxnSpPr>
          <p:nvPr/>
        </p:nvCxnSpPr>
        <p:spPr>
          <a:xfrm>
            <a:off x="2963160" y="2638794"/>
            <a:ext cx="365656" cy="10917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9C12E0F0-0FAF-4D9C-86CF-AB46268D9323}"/>
              </a:ext>
            </a:extLst>
          </p:cNvPr>
          <p:cNvSpPr/>
          <p:nvPr/>
        </p:nvSpPr>
        <p:spPr>
          <a:xfrm>
            <a:off x="3337999" y="4008609"/>
            <a:ext cx="984312" cy="3045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latin typeface="+mj-ea"/>
                <a:ea typeface="+mj-ea"/>
              </a:rPr>
              <a:t>선물하기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EB7857-D8A9-4440-B9B6-B0E6C45AF40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2968390" y="2640201"/>
            <a:ext cx="369609" cy="15206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10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04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직선 화살표 연결선 97"/>
          <p:cNvCxnSpPr/>
          <p:nvPr/>
        </p:nvCxnSpPr>
        <p:spPr>
          <a:xfrm flipH="1">
            <a:off x="1910293" y="4008791"/>
            <a:ext cx="57347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11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31646" y="2354981"/>
            <a:ext cx="792088" cy="2088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사용자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74026" y="1214036"/>
            <a:ext cx="1233878" cy="60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1.0</a:t>
            </a: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내정보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74138" y="2122677"/>
            <a:ext cx="1233878" cy="60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2.0</a:t>
            </a: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충전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82047" y="2884861"/>
            <a:ext cx="1233878" cy="60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3.0</a:t>
            </a: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자전거대여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91570" y="4797152"/>
            <a:ext cx="1233878" cy="60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en-US" altLang="ko-KR" dirty="0" smtClean="0">
                <a:solidFill>
                  <a:schemeClr val="tx1"/>
                </a:solidFill>
              </a:rPr>
              <a:t>.0</a:t>
            </a:r>
          </a:p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게시판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38136" y="2529073"/>
            <a:ext cx="792088" cy="2088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DB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65905" y="1945706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2.1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충전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70821" y="2383642"/>
            <a:ext cx="967178" cy="411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2.2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반납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78571" y="2823487"/>
            <a:ext cx="972483" cy="339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3.1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사용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58744" y="5388033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</a:rPr>
              <a:t>.3 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검색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92634" y="4471478"/>
            <a:ext cx="874605" cy="373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</a:rPr>
              <a:t>.1.1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등록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56073" y="4905473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</a:rPr>
              <a:t>.2</a:t>
            </a: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게시글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557803" y="1051487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1.1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비밀번호변경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566332" y="1541402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1.2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수정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/>
          <p:nvPr/>
        </p:nvCxnSpPr>
        <p:spPr>
          <a:xfrm rot="5400000" flipH="1" flipV="1">
            <a:off x="884955" y="3419844"/>
            <a:ext cx="2615251" cy="5792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endCxn id="19" idx="1"/>
          </p:cNvCxnSpPr>
          <p:nvPr/>
        </p:nvCxnSpPr>
        <p:spPr>
          <a:xfrm rot="16200000" flipH="1">
            <a:off x="850778" y="3457176"/>
            <a:ext cx="2677081" cy="604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flipV="1">
            <a:off x="1333476" y="1514853"/>
            <a:ext cx="1150292" cy="1884244"/>
          </a:xfrm>
          <a:prstGeom prst="bentConnector3">
            <a:avLst>
              <a:gd name="adj1" fmla="val 478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3" idx="3"/>
            <a:endCxn id="18" idx="1"/>
          </p:cNvCxnSpPr>
          <p:nvPr/>
        </p:nvCxnSpPr>
        <p:spPr>
          <a:xfrm flipV="1">
            <a:off x="1323734" y="3185678"/>
            <a:ext cx="1158313" cy="213419"/>
          </a:xfrm>
          <a:prstGeom prst="bentConnector3">
            <a:avLst>
              <a:gd name="adj1" fmla="val 489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1894868" y="1556792"/>
            <a:ext cx="57119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1886996" y="2465014"/>
            <a:ext cx="57119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>
            <a:off x="1886996" y="3234185"/>
            <a:ext cx="57119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1886996" y="5017105"/>
            <a:ext cx="57119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32" idx="1"/>
          </p:cNvCxnSpPr>
          <p:nvPr/>
        </p:nvCxnSpPr>
        <p:spPr>
          <a:xfrm flipV="1">
            <a:off x="3707904" y="1238371"/>
            <a:ext cx="849899" cy="268066"/>
          </a:xfrm>
          <a:prstGeom prst="bent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15" idx="3"/>
          </p:cNvCxnSpPr>
          <p:nvPr/>
        </p:nvCxnSpPr>
        <p:spPr>
          <a:xfrm>
            <a:off x="3707904" y="1514853"/>
            <a:ext cx="848169" cy="1739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>
            <a:off x="4131988" y="1644669"/>
            <a:ext cx="42408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32" idx="2"/>
            <a:endCxn id="34" idx="0"/>
          </p:cNvCxnSpPr>
          <p:nvPr/>
        </p:nvCxnSpPr>
        <p:spPr>
          <a:xfrm>
            <a:off x="5041392" y="1425255"/>
            <a:ext cx="8529" cy="11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34" idx="3"/>
            <a:endCxn id="20" idx="1"/>
          </p:cNvCxnSpPr>
          <p:nvPr/>
        </p:nvCxnSpPr>
        <p:spPr>
          <a:xfrm>
            <a:off x="5533510" y="1728286"/>
            <a:ext cx="2404626" cy="18449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6729925" y="3615474"/>
            <a:ext cx="1206107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17" idx="3"/>
            <a:endCxn id="21" idx="1"/>
          </p:cNvCxnSpPr>
          <p:nvPr/>
        </p:nvCxnSpPr>
        <p:spPr>
          <a:xfrm flipV="1">
            <a:off x="3708016" y="2132590"/>
            <a:ext cx="857889" cy="2909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17" idx="3"/>
            <a:endCxn id="22" idx="1"/>
          </p:cNvCxnSpPr>
          <p:nvPr/>
        </p:nvCxnSpPr>
        <p:spPr>
          <a:xfrm>
            <a:off x="3708016" y="2423494"/>
            <a:ext cx="862805" cy="1657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 flipV="1">
            <a:off x="5522852" y="4679469"/>
            <a:ext cx="159564" cy="556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21" idx="3"/>
            <a:endCxn id="20" idx="1"/>
          </p:cNvCxnSpPr>
          <p:nvPr/>
        </p:nvCxnSpPr>
        <p:spPr>
          <a:xfrm>
            <a:off x="5533083" y="2132590"/>
            <a:ext cx="2405053" cy="14405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2" idx="3"/>
            <a:endCxn id="20" idx="1"/>
          </p:cNvCxnSpPr>
          <p:nvPr/>
        </p:nvCxnSpPr>
        <p:spPr>
          <a:xfrm>
            <a:off x="5537999" y="2589215"/>
            <a:ext cx="2400137" cy="9839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9" idx="3"/>
            <a:endCxn id="62" idx="1"/>
          </p:cNvCxnSpPr>
          <p:nvPr/>
        </p:nvCxnSpPr>
        <p:spPr>
          <a:xfrm flipV="1">
            <a:off x="3725448" y="4663229"/>
            <a:ext cx="830625" cy="4347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stCxn id="19" idx="3"/>
            <a:endCxn id="31" idx="1"/>
          </p:cNvCxnSpPr>
          <p:nvPr/>
        </p:nvCxnSpPr>
        <p:spPr>
          <a:xfrm flipV="1">
            <a:off x="3725448" y="5092357"/>
            <a:ext cx="830625" cy="56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H="1">
            <a:off x="4131987" y="4696951"/>
            <a:ext cx="41612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4123019" y="5142647"/>
            <a:ext cx="41612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30" idx="3"/>
            <a:endCxn id="20" idx="1"/>
          </p:cNvCxnSpPr>
          <p:nvPr/>
        </p:nvCxnSpPr>
        <p:spPr>
          <a:xfrm flipV="1">
            <a:off x="6567239" y="3573189"/>
            <a:ext cx="1370897" cy="1085286"/>
          </a:xfrm>
          <a:prstGeom prst="bentConnector3">
            <a:avLst>
              <a:gd name="adj1" fmla="val 127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38" idx="3"/>
            <a:endCxn id="20" idx="1"/>
          </p:cNvCxnSpPr>
          <p:nvPr/>
        </p:nvCxnSpPr>
        <p:spPr>
          <a:xfrm flipV="1">
            <a:off x="6583602" y="3573189"/>
            <a:ext cx="1354534" cy="1519168"/>
          </a:xfrm>
          <a:prstGeom prst="bentConnector3">
            <a:avLst>
              <a:gd name="adj1" fmla="val 117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526449" y="5664839"/>
            <a:ext cx="789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j-ea"/>
                <a:ea typeface="+mj-ea"/>
              </a:rPr>
              <a:t>정보 요청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526450" y="5902963"/>
            <a:ext cx="789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+mj-ea"/>
                <a:ea typeface="+mj-ea"/>
              </a:rPr>
              <a:t>정보 전달</a:t>
            </a:r>
            <a:endParaRPr lang="ko-KR" altLang="en-US" sz="1000" dirty="0">
              <a:latin typeface="+mj-ea"/>
              <a:ea typeface="+mj-ea"/>
            </a:endParaRPr>
          </a:p>
        </p:txBody>
      </p:sp>
      <p:cxnSp>
        <p:nvCxnSpPr>
          <p:cNvPr id="155" name="직선 화살표 연결선 154"/>
          <p:cNvCxnSpPr>
            <a:stCxn id="152" idx="3"/>
          </p:cNvCxnSpPr>
          <p:nvPr/>
        </p:nvCxnSpPr>
        <p:spPr>
          <a:xfrm>
            <a:off x="8316416" y="5787950"/>
            <a:ext cx="432048" cy="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/>
          <p:nvPr/>
        </p:nvCxnSpPr>
        <p:spPr>
          <a:xfrm>
            <a:off x="8316416" y="6022827"/>
            <a:ext cx="432048" cy="4684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556073" y="4476345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</a:rPr>
              <a:t>.1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글쓰기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9" name="꺾인 연결선 68"/>
          <p:cNvCxnSpPr>
            <a:stCxn id="19" idx="3"/>
            <a:endCxn id="25" idx="1"/>
          </p:cNvCxnSpPr>
          <p:nvPr/>
        </p:nvCxnSpPr>
        <p:spPr>
          <a:xfrm>
            <a:off x="3725448" y="5097969"/>
            <a:ext cx="833296" cy="4769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4139417" y="5551730"/>
            <a:ext cx="41612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019542" y="5280871"/>
            <a:ext cx="0" cy="130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5078667" y="5272021"/>
            <a:ext cx="0" cy="1486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>
            <a:off x="5523251" y="4629919"/>
            <a:ext cx="159564" cy="55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(3/8)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79512" y="1002337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◎ </a:t>
            </a:r>
            <a:r>
              <a:rPr lang="ko-KR" altLang="en-US" b="1" dirty="0" err="1" smtClean="0">
                <a:latin typeface="+mj-ea"/>
                <a:ea typeface="+mj-ea"/>
              </a:rPr>
              <a:t>자료흐름도</a:t>
            </a:r>
            <a:r>
              <a:rPr lang="en-US" altLang="ko-KR" b="1" dirty="0" smtClean="0">
                <a:latin typeface="+mj-ea"/>
                <a:ea typeface="+mj-ea"/>
              </a:rPr>
              <a:t>(DFD)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96853" y="5610965"/>
            <a:ext cx="1233878" cy="60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.0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선물하기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207560" y="3579740"/>
            <a:ext cx="608105" cy="429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4.1</a:t>
            </a:r>
          </a:p>
          <a:p>
            <a:pPr algn="ctr"/>
            <a:r>
              <a:rPr lang="ko-KR" altLang="en-US" sz="800" b="1" smtClean="0">
                <a:solidFill>
                  <a:schemeClr val="tx1"/>
                </a:solidFill>
              </a:rPr>
              <a:t>주소검색</a:t>
            </a:r>
            <a:endParaRPr lang="en-US" altLang="ko-KR" sz="800" b="1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972007" y="3578930"/>
            <a:ext cx="608105" cy="4298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4.1.1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600" b="1" smtClean="0">
                <a:solidFill>
                  <a:schemeClr val="tx1"/>
                </a:solidFill>
              </a:rPr>
              <a:t>이미지등록</a:t>
            </a:r>
            <a:endParaRPr lang="en-US" altLang="ko-KR" sz="600" b="1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739515" y="3578321"/>
            <a:ext cx="608105" cy="452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4.1.2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cxnSp>
        <p:nvCxnSpPr>
          <p:cNvPr id="124" name="꺾인 연결선 123"/>
          <p:cNvCxnSpPr/>
          <p:nvPr/>
        </p:nvCxnSpPr>
        <p:spPr>
          <a:xfrm>
            <a:off x="4813238" y="3786906"/>
            <a:ext cx="181724" cy="14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>
            <a:off x="4792702" y="3840072"/>
            <a:ext cx="18805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>
            <a:off x="5590268" y="3786906"/>
            <a:ext cx="150185" cy="14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>
            <a:off x="5570280" y="3840072"/>
            <a:ext cx="15541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23" idx="3"/>
            <a:endCxn id="20" idx="1"/>
          </p:cNvCxnSpPr>
          <p:nvPr/>
        </p:nvCxnSpPr>
        <p:spPr>
          <a:xfrm flipV="1">
            <a:off x="6347620" y="3573189"/>
            <a:ext cx="1590516" cy="231262"/>
          </a:xfrm>
          <a:prstGeom prst="bentConnector3">
            <a:avLst>
              <a:gd name="adj1" fmla="val 250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5708997" y="4905473"/>
            <a:ext cx="874605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5.2.1</a:t>
            </a:r>
          </a:p>
          <a:p>
            <a:pPr algn="ctr"/>
            <a:r>
              <a:rPr lang="ko-KR" altLang="en-US" sz="1050" b="1" dirty="0" err="1" smtClean="0">
                <a:solidFill>
                  <a:schemeClr val="tx1"/>
                </a:solidFill>
              </a:rPr>
              <a:t>답변등록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44" name="직선 화살표 연결선 143"/>
          <p:cNvCxnSpPr/>
          <p:nvPr/>
        </p:nvCxnSpPr>
        <p:spPr>
          <a:xfrm flipH="1" flipV="1">
            <a:off x="5531317" y="5124687"/>
            <a:ext cx="159564" cy="556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/>
          <p:nvPr/>
        </p:nvCxnSpPr>
        <p:spPr>
          <a:xfrm>
            <a:off x="5536922" y="5075137"/>
            <a:ext cx="175520" cy="55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4582490" y="3193305"/>
            <a:ext cx="972483" cy="339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3.2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비고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54" name="꺾인 연결선 153"/>
          <p:cNvCxnSpPr>
            <a:stCxn id="18" idx="3"/>
            <a:endCxn id="23" idx="1"/>
          </p:cNvCxnSpPr>
          <p:nvPr/>
        </p:nvCxnSpPr>
        <p:spPr>
          <a:xfrm flipV="1">
            <a:off x="3715925" y="2993382"/>
            <a:ext cx="862646" cy="1922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8" idx="3"/>
            <a:endCxn id="147" idx="1"/>
          </p:cNvCxnSpPr>
          <p:nvPr/>
        </p:nvCxnSpPr>
        <p:spPr>
          <a:xfrm>
            <a:off x="3715925" y="3185678"/>
            <a:ext cx="866565" cy="1775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23" idx="3"/>
            <a:endCxn id="20" idx="1"/>
          </p:cNvCxnSpPr>
          <p:nvPr/>
        </p:nvCxnSpPr>
        <p:spPr>
          <a:xfrm>
            <a:off x="5551054" y="2993382"/>
            <a:ext cx="2387082" cy="5798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147" idx="3"/>
            <a:endCxn id="20" idx="1"/>
          </p:cNvCxnSpPr>
          <p:nvPr/>
        </p:nvCxnSpPr>
        <p:spPr>
          <a:xfrm>
            <a:off x="5554973" y="3363200"/>
            <a:ext cx="2383163" cy="2099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4566332" y="5814116"/>
            <a:ext cx="9671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6.1 </a:t>
            </a: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쿠폰선택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706924" y="5809107"/>
            <a:ext cx="876678" cy="37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6.1.1 </a:t>
            </a: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선물하기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166" name="꺾인 연결선 165"/>
          <p:cNvCxnSpPr>
            <a:stCxn id="165" idx="3"/>
            <a:endCxn id="20" idx="1"/>
          </p:cNvCxnSpPr>
          <p:nvPr/>
        </p:nvCxnSpPr>
        <p:spPr>
          <a:xfrm flipV="1">
            <a:off x="6583602" y="3573189"/>
            <a:ext cx="1354534" cy="2422802"/>
          </a:xfrm>
          <a:prstGeom prst="bentConnector3">
            <a:avLst>
              <a:gd name="adj1" fmla="val 117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 flipH="1" flipV="1">
            <a:off x="5533171" y="6004104"/>
            <a:ext cx="159564" cy="741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/>
          <p:nvPr/>
        </p:nvCxnSpPr>
        <p:spPr>
          <a:xfrm>
            <a:off x="5548608" y="5954554"/>
            <a:ext cx="175520" cy="74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>
            <a:off x="1388150" y="3373576"/>
            <a:ext cx="1173119" cy="2512685"/>
          </a:xfrm>
          <a:prstGeom prst="bentConnector3">
            <a:avLst>
              <a:gd name="adj1" fmla="val 436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H="1">
            <a:off x="1902944" y="5877272"/>
            <a:ext cx="57119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2490011" y="3652490"/>
            <a:ext cx="1233878" cy="601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4.0</a:t>
            </a: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자전거등록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53" name="꺾인 연결선 52"/>
          <p:cNvCxnSpPr>
            <a:stCxn id="3" idx="3"/>
            <a:endCxn id="81" idx="1"/>
          </p:cNvCxnSpPr>
          <p:nvPr/>
        </p:nvCxnSpPr>
        <p:spPr>
          <a:xfrm>
            <a:off x="1323734" y="3399097"/>
            <a:ext cx="1166277" cy="554210"/>
          </a:xfrm>
          <a:prstGeom prst="bentConnector3">
            <a:avLst>
              <a:gd name="adj1" fmla="val 4858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4123019" y="2176463"/>
            <a:ext cx="42408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4147915" y="3029092"/>
            <a:ext cx="424085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4207560" y="4048054"/>
            <a:ext cx="608105" cy="395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4.2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삭</a:t>
            </a:r>
            <a:r>
              <a:rPr lang="ko-KR" altLang="en-US" sz="1400" dirty="0" smtClean="0">
                <a:solidFill>
                  <a:schemeClr val="tx1"/>
                </a:solidFill>
              </a:rPr>
              <a:t>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3708016" y="5990960"/>
            <a:ext cx="8653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>
            <a:off x="3719539" y="5956900"/>
            <a:ext cx="823042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81" idx="3"/>
          </p:cNvCxnSpPr>
          <p:nvPr/>
        </p:nvCxnSpPr>
        <p:spPr>
          <a:xfrm>
            <a:off x="3723889" y="3953307"/>
            <a:ext cx="483671" cy="2604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1" idx="3"/>
            <a:endCxn id="108" idx="1"/>
          </p:cNvCxnSpPr>
          <p:nvPr/>
        </p:nvCxnSpPr>
        <p:spPr>
          <a:xfrm flipV="1">
            <a:off x="3723889" y="3794266"/>
            <a:ext cx="483671" cy="1590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>
            <a:off x="3965724" y="3843306"/>
            <a:ext cx="21204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>
            <a:off x="3946577" y="4187180"/>
            <a:ext cx="212043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07" idx="3"/>
            <a:endCxn id="20" idx="1"/>
          </p:cNvCxnSpPr>
          <p:nvPr/>
        </p:nvCxnSpPr>
        <p:spPr>
          <a:xfrm flipV="1">
            <a:off x="4815665" y="3573189"/>
            <a:ext cx="3122471" cy="672445"/>
          </a:xfrm>
          <a:prstGeom prst="bentConnector3">
            <a:avLst>
              <a:gd name="adj1" fmla="val 617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925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(4/8)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04" y="1084094"/>
            <a:ext cx="2008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ER </a:t>
            </a:r>
            <a:r>
              <a:rPr lang="ko-KR" altLang="en-US" b="1">
                <a:latin typeface="+mj-ea"/>
                <a:ea typeface="+mj-ea"/>
              </a:rPr>
              <a:t>다이어그램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7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12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7944" y="3630730"/>
            <a:ext cx="1440160" cy="86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C:\Users\Use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" y="1453426"/>
            <a:ext cx="8243570" cy="478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414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직선 화살표 연결선 212"/>
          <p:cNvCxnSpPr/>
          <p:nvPr/>
        </p:nvCxnSpPr>
        <p:spPr>
          <a:xfrm>
            <a:off x="7332979" y="5589240"/>
            <a:ext cx="695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7367041" y="3246120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1628" y="1412776"/>
            <a:ext cx="216024" cy="375774"/>
            <a:chOff x="503548" y="1412776"/>
            <a:chExt cx="216024" cy="375774"/>
          </a:xfrm>
        </p:grpSpPr>
        <p:sp>
          <p:nvSpPr>
            <p:cNvPr id="17" name="타원 16"/>
            <p:cNvSpPr/>
            <p:nvPr/>
          </p:nvSpPr>
          <p:spPr>
            <a:xfrm>
              <a:off x="539552" y="141277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stCxn id="17" idx="4"/>
            </p:cNvCxnSpPr>
            <p:nvPr/>
          </p:nvCxnSpPr>
          <p:spPr>
            <a:xfrm>
              <a:off x="611560" y="1556792"/>
              <a:ext cx="0" cy="1080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3548" y="1626314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505218" y="1644534"/>
              <a:ext cx="108012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 flipV="1">
              <a:off x="613230" y="1644534"/>
              <a:ext cx="106342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68447" y="1798077"/>
            <a:ext cx="612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사용자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519640" y="2172698"/>
            <a:ext cx="7302" cy="39387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55576" y="1582443"/>
            <a:ext cx="772177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메인화면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07805" y="1582443"/>
            <a:ext cx="808179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요금충전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5917" y="1582443"/>
            <a:ext cx="947661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자전거 대여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968045" y="1582443"/>
            <a:ext cx="958357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자전거 반납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39552" y="2219900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4629" y="2044298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/>
              <a:t>로그인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9552" y="2204864"/>
            <a:ext cx="676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(</a:t>
            </a:r>
            <a:r>
              <a:rPr lang="ko-KR" altLang="en-US" sz="800" b="1"/>
              <a:t>아이디</a:t>
            </a:r>
            <a:r>
              <a:rPr lang="en-US" altLang="ko-KR" sz="800" b="1"/>
              <a:t>, </a:t>
            </a:r>
          </a:p>
          <a:p>
            <a:r>
              <a:rPr lang="ko-KR" altLang="en-US" sz="800" b="1"/>
              <a:t>패스워드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cxnSp>
        <p:nvCxnSpPr>
          <p:cNvPr id="37" name="직선 연결선 36"/>
          <p:cNvCxnSpPr/>
          <p:nvPr/>
        </p:nvCxnSpPr>
        <p:spPr>
          <a:xfrm>
            <a:off x="1151620" y="1956674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830510" y="1570640"/>
            <a:ext cx="485906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DB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074427" y="1572408"/>
            <a:ext cx="528780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74" name="직선 연결선 73"/>
          <p:cNvCxnSpPr/>
          <p:nvPr/>
        </p:nvCxnSpPr>
        <p:spPr>
          <a:xfrm>
            <a:off x="7338817" y="1962155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(5/8)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6003" y="980728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Sequence </a:t>
            </a:r>
            <a:r>
              <a:rPr lang="ko-KR" altLang="en-US" b="1">
                <a:latin typeface="+mj-ea"/>
                <a:ea typeface="+mj-ea"/>
              </a:rPr>
              <a:t>다이어그램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727685" y="1582443"/>
            <a:ext cx="931309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자전거 등록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8561199" y="1412776"/>
            <a:ext cx="216024" cy="375774"/>
            <a:chOff x="503548" y="1412776"/>
            <a:chExt cx="216024" cy="375774"/>
          </a:xfrm>
        </p:grpSpPr>
        <p:sp>
          <p:nvSpPr>
            <p:cNvPr id="93" name="타원 92"/>
            <p:cNvSpPr/>
            <p:nvPr/>
          </p:nvSpPr>
          <p:spPr>
            <a:xfrm>
              <a:off x="539552" y="1412776"/>
              <a:ext cx="144016" cy="14401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/>
            <p:cNvCxnSpPr>
              <a:stCxn id="93" idx="4"/>
            </p:cNvCxnSpPr>
            <p:nvPr/>
          </p:nvCxnSpPr>
          <p:spPr>
            <a:xfrm>
              <a:off x="611560" y="1556792"/>
              <a:ext cx="0" cy="1080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503548" y="1626314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505218" y="1644534"/>
              <a:ext cx="108012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 flipV="1">
              <a:off x="613230" y="1644534"/>
              <a:ext cx="106342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8352420" y="1798077"/>
            <a:ext cx="684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사용자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99" name="직사각형 98"/>
          <p:cNvSpPr/>
          <p:nvPr/>
        </p:nvSpPr>
        <p:spPr>
          <a:xfrm>
            <a:off x="6088494" y="1582443"/>
            <a:ext cx="772177" cy="2317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선물하기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2197396" y="1956674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8661909" y="2172698"/>
            <a:ext cx="7302" cy="39387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215951" y="1956674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308150" y="1956674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5451280" y="1956674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478639" y="1956674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1187624" y="3143484"/>
            <a:ext cx="19704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403648" y="2973292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요금충전 요청</a:t>
            </a:r>
            <a:endParaRPr lang="en-US" altLang="ko-KR" sz="800" b="1"/>
          </a:p>
        </p:txBody>
      </p:sp>
      <p:sp>
        <p:nvSpPr>
          <p:cNvPr id="125" name="TextBox 124"/>
          <p:cNvSpPr txBox="1"/>
          <p:nvPr/>
        </p:nvSpPr>
        <p:spPr>
          <a:xfrm>
            <a:off x="4578234" y="3029464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계좌번호와 충전할 금액 입력</a:t>
            </a:r>
          </a:p>
        </p:txBody>
      </p:sp>
      <p:cxnSp>
        <p:nvCxnSpPr>
          <p:cNvPr id="126" name="직선 화살표 연결선 125"/>
          <p:cNvCxnSpPr/>
          <p:nvPr/>
        </p:nvCxnSpPr>
        <p:spPr>
          <a:xfrm>
            <a:off x="3256836" y="3215093"/>
            <a:ext cx="40370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3256836" y="3645024"/>
            <a:ext cx="40370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1151620" y="2379565"/>
            <a:ext cx="9852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106678" y="2276872"/>
            <a:ext cx="89884" cy="38164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880515" y="2199824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자전거 등록 요청</a:t>
            </a:r>
            <a:endParaRPr lang="en-US" altLang="ko-KR" sz="800" b="1"/>
          </a:p>
        </p:txBody>
      </p:sp>
      <p:cxnSp>
        <p:nvCxnSpPr>
          <p:cNvPr id="130" name="직선 연결선 129"/>
          <p:cNvCxnSpPr/>
          <p:nvPr/>
        </p:nvCxnSpPr>
        <p:spPr>
          <a:xfrm>
            <a:off x="8068505" y="1962155"/>
            <a:ext cx="0" cy="41547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2240631" y="2444676"/>
            <a:ext cx="505324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059832" y="2277452"/>
            <a:ext cx="33524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등록할 자전거 이미지</a:t>
            </a:r>
            <a:r>
              <a:rPr lang="en-US" altLang="ko-KR" sz="800" b="1"/>
              <a:t>,  </a:t>
            </a:r>
            <a:r>
              <a:rPr lang="ko-KR" altLang="en-US" sz="800" b="1"/>
              <a:t>이름</a:t>
            </a:r>
            <a:r>
              <a:rPr lang="en-US" altLang="ko-KR" sz="800" b="1"/>
              <a:t>, </a:t>
            </a:r>
            <a:r>
              <a:rPr lang="ko-KR" altLang="en-US" sz="800" b="1"/>
              <a:t>가격</a:t>
            </a:r>
            <a:r>
              <a:rPr lang="en-US" altLang="ko-KR" sz="800" b="1"/>
              <a:t>, </a:t>
            </a:r>
            <a:r>
              <a:rPr lang="ko-KR" altLang="en-US" sz="800" b="1"/>
              <a:t>비밀번호</a:t>
            </a:r>
            <a:r>
              <a:rPr lang="en-US" altLang="ko-KR" sz="800" b="1"/>
              <a:t>, </a:t>
            </a:r>
            <a:r>
              <a:rPr lang="ko-KR" altLang="en-US" sz="800" b="1"/>
              <a:t>주소</a:t>
            </a:r>
            <a:r>
              <a:rPr lang="en-US" altLang="ko-KR" sz="800" b="1"/>
              <a:t>, </a:t>
            </a:r>
            <a:r>
              <a:rPr lang="ko-KR" altLang="en-US" sz="800" b="1"/>
              <a:t>비고란 입력</a:t>
            </a:r>
            <a:endParaRPr lang="en-US" altLang="ko-KR" sz="800" b="1"/>
          </a:p>
        </p:txBody>
      </p:sp>
      <p:cxnSp>
        <p:nvCxnSpPr>
          <p:cNvPr id="134" name="직선 화살표 연결선 133"/>
          <p:cNvCxnSpPr/>
          <p:nvPr/>
        </p:nvCxnSpPr>
        <p:spPr>
          <a:xfrm>
            <a:off x="7367041" y="2494108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009636" y="2172698"/>
            <a:ext cx="1404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DB Insert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자전거 정보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cxnSp>
        <p:nvCxnSpPr>
          <p:cNvPr id="136" name="직선 화살표 연결선 135"/>
          <p:cNvCxnSpPr/>
          <p:nvPr/>
        </p:nvCxnSpPr>
        <p:spPr>
          <a:xfrm flipH="1">
            <a:off x="7380312" y="2852936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8028521" y="2492896"/>
            <a:ext cx="89884" cy="3960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/>
          <p:cNvCxnSpPr/>
          <p:nvPr/>
        </p:nvCxnSpPr>
        <p:spPr>
          <a:xfrm flipH="1">
            <a:off x="2240631" y="2924944"/>
            <a:ext cx="505324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10171" y="2735857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Data(</a:t>
            </a:r>
            <a:r>
              <a:rPr lang="ko-KR" altLang="en-US" sz="800" b="1"/>
              <a:t>자전거 정보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39" name="TextBox 138"/>
          <p:cNvSpPr txBox="1"/>
          <p:nvPr/>
        </p:nvSpPr>
        <p:spPr>
          <a:xfrm>
            <a:off x="7282311" y="2543418"/>
            <a:ext cx="84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자전거 정보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40" name="직사각형 139"/>
          <p:cNvSpPr/>
          <p:nvPr/>
        </p:nvSpPr>
        <p:spPr>
          <a:xfrm>
            <a:off x="3166952" y="3137185"/>
            <a:ext cx="89884" cy="5798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/>
          <p:cNvCxnSpPr/>
          <p:nvPr/>
        </p:nvCxnSpPr>
        <p:spPr>
          <a:xfrm flipH="1">
            <a:off x="1196562" y="2944763"/>
            <a:ext cx="9852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893847" y="2745214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  <a:endParaRPr lang="ko-KR" altLang="en-US" sz="800" b="1"/>
          </a:p>
        </p:txBody>
      </p:sp>
      <p:sp>
        <p:nvSpPr>
          <p:cNvPr id="106" name="직사각형 105"/>
          <p:cNvSpPr/>
          <p:nvPr/>
        </p:nvSpPr>
        <p:spPr>
          <a:xfrm>
            <a:off x="2148397" y="2371454"/>
            <a:ext cx="89884" cy="5798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화살표 연결선 143"/>
          <p:cNvCxnSpPr/>
          <p:nvPr/>
        </p:nvCxnSpPr>
        <p:spPr>
          <a:xfrm flipH="1">
            <a:off x="7380312" y="3604948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8028521" y="3244908"/>
            <a:ext cx="89884" cy="3960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/>
          <p:cNvSpPr txBox="1"/>
          <p:nvPr/>
        </p:nvSpPr>
        <p:spPr>
          <a:xfrm>
            <a:off x="7282311" y="3295429"/>
            <a:ext cx="847627" cy="33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충전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47" name="TextBox 146"/>
          <p:cNvSpPr txBox="1"/>
          <p:nvPr/>
        </p:nvSpPr>
        <p:spPr>
          <a:xfrm>
            <a:off x="7020272" y="2924944"/>
            <a:ext cx="1404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DB Insert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충전 금액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1187624" y="3717032"/>
            <a:ext cx="19704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74182" y="3464707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Data(</a:t>
            </a:r>
            <a:r>
              <a:rPr lang="ko-KR" altLang="en-US" sz="800" b="1"/>
              <a:t>충전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50" name="TextBox 149"/>
          <p:cNvSpPr txBox="1"/>
          <p:nvPr/>
        </p:nvSpPr>
        <p:spPr>
          <a:xfrm>
            <a:off x="1403648" y="3533230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  <a:endParaRPr lang="ko-KR" altLang="en-US" sz="800" b="1"/>
          </a:p>
        </p:txBody>
      </p:sp>
      <p:cxnSp>
        <p:nvCxnSpPr>
          <p:cNvPr id="151" name="직선 화살표 연결선 150"/>
          <p:cNvCxnSpPr/>
          <p:nvPr/>
        </p:nvCxnSpPr>
        <p:spPr>
          <a:xfrm>
            <a:off x="1151620" y="4696018"/>
            <a:ext cx="42305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2485950" y="4525826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자전거 반납</a:t>
            </a:r>
            <a:endParaRPr lang="en-US" altLang="ko-KR" sz="800" b="1"/>
          </a:p>
        </p:txBody>
      </p:sp>
      <p:cxnSp>
        <p:nvCxnSpPr>
          <p:cNvPr id="153" name="직선 화살표 연결선 152"/>
          <p:cNvCxnSpPr/>
          <p:nvPr/>
        </p:nvCxnSpPr>
        <p:spPr>
          <a:xfrm>
            <a:off x="1187624" y="3964967"/>
            <a:ext cx="3078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1187624" y="4509120"/>
            <a:ext cx="30683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/>
          <p:nvPr/>
        </p:nvCxnSpPr>
        <p:spPr>
          <a:xfrm flipH="1">
            <a:off x="1187624" y="5269566"/>
            <a:ext cx="43045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2557958" y="5085184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Data(</a:t>
            </a:r>
            <a:r>
              <a:rPr lang="ko-KR" altLang="en-US" sz="800" b="1"/>
              <a:t>자전거 반납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61" name="TextBox 160"/>
          <p:cNvSpPr txBox="1"/>
          <p:nvPr/>
        </p:nvSpPr>
        <p:spPr>
          <a:xfrm>
            <a:off x="1935861" y="3799413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자전거 대여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843336" y="4325318"/>
            <a:ext cx="19303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Data(</a:t>
            </a:r>
            <a:r>
              <a:rPr lang="ko-KR" altLang="en-US" sz="800" b="1"/>
              <a:t>자전거 대여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cxnSp>
        <p:nvCxnSpPr>
          <p:cNvPr id="167" name="직선 화살표 연결선 166"/>
          <p:cNvCxnSpPr/>
          <p:nvPr/>
        </p:nvCxnSpPr>
        <p:spPr>
          <a:xfrm>
            <a:off x="1211689" y="5488106"/>
            <a:ext cx="52325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131840" y="5317914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선물하기</a:t>
            </a:r>
            <a:endParaRPr lang="en-US" altLang="ko-KR" sz="800" b="1"/>
          </a:p>
        </p:txBody>
      </p:sp>
      <p:cxnSp>
        <p:nvCxnSpPr>
          <p:cNvPr id="170" name="직선 화살표 연결선 169"/>
          <p:cNvCxnSpPr/>
          <p:nvPr/>
        </p:nvCxnSpPr>
        <p:spPr>
          <a:xfrm flipH="1">
            <a:off x="1187625" y="6061654"/>
            <a:ext cx="52910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3131840" y="5877852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  <a:endParaRPr lang="ko-KR" altLang="en-US" sz="800" b="1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7367041" y="4038208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 flipH="1">
            <a:off x="7380312" y="4397036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8028521" y="4036996"/>
            <a:ext cx="89884" cy="3960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3" name="직선 화살표 연결선 182"/>
          <p:cNvCxnSpPr/>
          <p:nvPr/>
        </p:nvCxnSpPr>
        <p:spPr>
          <a:xfrm>
            <a:off x="4283968" y="4010500"/>
            <a:ext cx="30243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4266092" y="3983212"/>
            <a:ext cx="89884" cy="5271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7" name="직선 화살표 연결선 186"/>
          <p:cNvCxnSpPr/>
          <p:nvPr/>
        </p:nvCxnSpPr>
        <p:spPr>
          <a:xfrm flipH="1">
            <a:off x="4355976" y="4437112"/>
            <a:ext cx="30243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078238" y="3829375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자전거 대여 요청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757404" y="4119463"/>
            <a:ext cx="193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대여 가능한 </a:t>
            </a:r>
            <a:endParaRPr lang="en-US" altLang="ko-KR" sz="800" b="1"/>
          </a:p>
          <a:p>
            <a:pPr algn="ctr"/>
            <a:r>
              <a:rPr lang="ko-KR" altLang="en-US" sz="800" b="1"/>
              <a:t>자전거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90" name="TextBox 189"/>
          <p:cNvSpPr txBox="1"/>
          <p:nvPr/>
        </p:nvSpPr>
        <p:spPr>
          <a:xfrm>
            <a:off x="4904073" y="4278536"/>
            <a:ext cx="19303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Data(</a:t>
            </a:r>
            <a:r>
              <a:rPr lang="ko-KR" altLang="en-US" sz="800" b="1"/>
              <a:t>대여 가능한 자전거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cxnSp>
        <p:nvCxnSpPr>
          <p:cNvPr id="191" name="직선 화살표 연결선 190"/>
          <p:cNvCxnSpPr/>
          <p:nvPr/>
        </p:nvCxnSpPr>
        <p:spPr>
          <a:xfrm>
            <a:off x="5436096" y="4741270"/>
            <a:ext cx="1846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5401204" y="4689719"/>
            <a:ext cx="89884" cy="5798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/>
          <p:cNvSpPr txBox="1"/>
          <p:nvPr/>
        </p:nvSpPr>
        <p:spPr>
          <a:xfrm>
            <a:off x="5652120" y="4581708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자전거 반납 요청</a:t>
            </a:r>
          </a:p>
        </p:txBody>
      </p:sp>
      <p:cxnSp>
        <p:nvCxnSpPr>
          <p:cNvPr id="195" name="직선 화살표 연결선 194"/>
          <p:cNvCxnSpPr/>
          <p:nvPr/>
        </p:nvCxnSpPr>
        <p:spPr>
          <a:xfrm>
            <a:off x="7375452" y="4797152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H="1">
            <a:off x="7380312" y="5193196"/>
            <a:ext cx="6613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/>
          <p:cNvSpPr/>
          <p:nvPr/>
        </p:nvSpPr>
        <p:spPr>
          <a:xfrm>
            <a:off x="8028521" y="4797152"/>
            <a:ext cx="89884" cy="3960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5508104" y="5229286"/>
            <a:ext cx="1846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6936601" y="4890646"/>
            <a:ext cx="158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자전거 반납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05" name="직사각형 104"/>
          <p:cNvSpPr/>
          <p:nvPr/>
        </p:nvSpPr>
        <p:spPr>
          <a:xfrm>
            <a:off x="7293875" y="2415268"/>
            <a:ext cx="89884" cy="3606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/>
          <p:cNvSpPr txBox="1"/>
          <p:nvPr/>
        </p:nvSpPr>
        <p:spPr>
          <a:xfrm>
            <a:off x="6934210" y="4633548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자전거 반납 요청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020272" y="3738518"/>
            <a:ext cx="1404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대여가능</a:t>
            </a:r>
            <a:endParaRPr lang="en-US" altLang="ko-KR" sz="800" b="1"/>
          </a:p>
          <a:p>
            <a:pPr algn="ctr"/>
            <a:r>
              <a:rPr lang="ko-KR" altLang="en-US" sz="800" b="1"/>
              <a:t>자전거 목록요청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5640214" y="5052189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Data(</a:t>
            </a:r>
            <a:r>
              <a:rPr lang="ko-KR" altLang="en-US" sz="800" b="1"/>
              <a:t>자전거 반납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cxnSp>
        <p:nvCxnSpPr>
          <p:cNvPr id="206" name="직선 화살표 연결선 205"/>
          <p:cNvCxnSpPr/>
          <p:nvPr/>
        </p:nvCxnSpPr>
        <p:spPr>
          <a:xfrm>
            <a:off x="6502162" y="5533358"/>
            <a:ext cx="8061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6426332" y="5481807"/>
            <a:ext cx="89884" cy="5798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TextBox 208"/>
          <p:cNvSpPr txBox="1"/>
          <p:nvPr/>
        </p:nvSpPr>
        <p:spPr>
          <a:xfrm>
            <a:off x="6114236" y="5362592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선물하기 요청</a:t>
            </a:r>
            <a:endParaRPr lang="en-US" altLang="ko-KR" sz="800" b="1"/>
          </a:p>
        </p:txBody>
      </p:sp>
      <p:sp>
        <p:nvSpPr>
          <p:cNvPr id="218" name="TextBox 217"/>
          <p:cNvSpPr txBox="1"/>
          <p:nvPr/>
        </p:nvSpPr>
        <p:spPr>
          <a:xfrm>
            <a:off x="6936601" y="5425636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선물하기 요청</a:t>
            </a:r>
            <a:endParaRPr lang="en-US" altLang="ko-KR" sz="800" b="1"/>
          </a:p>
        </p:txBody>
      </p:sp>
      <p:cxnSp>
        <p:nvCxnSpPr>
          <p:cNvPr id="219" name="직선 화살표 연결선 218"/>
          <p:cNvCxnSpPr/>
          <p:nvPr/>
        </p:nvCxnSpPr>
        <p:spPr>
          <a:xfrm>
            <a:off x="8100392" y="5642786"/>
            <a:ext cx="5873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7603207" y="5470314"/>
            <a:ext cx="1581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/>
              <a:t>선물하기</a:t>
            </a:r>
            <a:endParaRPr lang="en-US" altLang="ko-KR" sz="800" b="1"/>
          </a:p>
        </p:txBody>
      </p:sp>
      <p:cxnSp>
        <p:nvCxnSpPr>
          <p:cNvPr id="225" name="직선 화살표 연결선 224"/>
          <p:cNvCxnSpPr/>
          <p:nvPr/>
        </p:nvCxnSpPr>
        <p:spPr>
          <a:xfrm flipH="1">
            <a:off x="7373100" y="5943883"/>
            <a:ext cx="695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8028521" y="5553236"/>
            <a:ext cx="89884" cy="3960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7" name="직선 화살표 연결선 226"/>
          <p:cNvCxnSpPr/>
          <p:nvPr/>
        </p:nvCxnSpPr>
        <p:spPr>
          <a:xfrm flipH="1">
            <a:off x="6516216" y="6024867"/>
            <a:ext cx="8640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6114236" y="5723100"/>
            <a:ext cx="158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선물하기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231" name="TextBox 230"/>
          <p:cNvSpPr txBox="1"/>
          <p:nvPr/>
        </p:nvSpPr>
        <p:spPr>
          <a:xfrm>
            <a:off x="6920933" y="5647020"/>
            <a:ext cx="158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/>
              <a:t>Reply Data</a:t>
            </a:r>
          </a:p>
          <a:p>
            <a:pPr algn="ctr"/>
            <a:r>
              <a:rPr lang="en-US" altLang="ko-KR" sz="800" b="1"/>
              <a:t>(</a:t>
            </a:r>
            <a:r>
              <a:rPr lang="ko-KR" altLang="en-US" sz="800" b="1"/>
              <a:t>선물하기</a:t>
            </a:r>
            <a:r>
              <a:rPr lang="en-US" altLang="ko-KR" sz="800" b="1"/>
              <a:t>)</a:t>
            </a:r>
            <a:endParaRPr lang="ko-KR" altLang="en-US" sz="800" b="1"/>
          </a:p>
        </p:txBody>
      </p:sp>
      <p:sp>
        <p:nvSpPr>
          <p:cNvPr id="15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13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65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496796" y="6235065"/>
            <a:ext cx="6990086" cy="2912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96898" y="1515177"/>
            <a:ext cx="1233878" cy="72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0.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사용자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5580" y="2833417"/>
            <a:ext cx="1233878" cy="72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1.0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내정보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67087" y="2826538"/>
            <a:ext cx="1233878" cy="72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2.0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충전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341268" y="2826538"/>
            <a:ext cx="1233878" cy="72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en-US" altLang="ko-KR" dirty="0" smtClean="0">
                <a:solidFill>
                  <a:schemeClr val="tx1"/>
                </a:solidFill>
              </a:rPr>
              <a:t>.0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6" name="꺾인 연결선 5"/>
          <p:cNvCxnSpPr>
            <a:stCxn id="13" idx="2"/>
            <a:endCxn id="15" idx="0"/>
          </p:cNvCxnSpPr>
          <p:nvPr/>
        </p:nvCxnSpPr>
        <p:spPr>
          <a:xfrm rot="5400000">
            <a:off x="2378046" y="697626"/>
            <a:ext cx="590264" cy="36813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3" idx="2"/>
            <a:endCxn id="19" idx="0"/>
          </p:cNvCxnSpPr>
          <p:nvPr/>
        </p:nvCxnSpPr>
        <p:spPr>
          <a:xfrm rot="5400000">
            <a:off x="3107240" y="1419940"/>
            <a:ext cx="583385" cy="222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3" idx="2"/>
            <a:endCxn id="45" idx="0"/>
          </p:cNvCxnSpPr>
          <p:nvPr/>
        </p:nvCxnSpPr>
        <p:spPr>
          <a:xfrm rot="16200000" flipH="1">
            <a:off x="6182661" y="574329"/>
            <a:ext cx="579885" cy="39175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(6/8)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2718" y="108409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◎ 프로그램 </a:t>
            </a:r>
            <a:r>
              <a:rPr lang="ko-KR" altLang="en-US" b="1" dirty="0" smtClean="0">
                <a:latin typeface="+mj-ea"/>
                <a:ea typeface="+mj-ea"/>
              </a:rPr>
              <a:t>구성도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007758" y="2826538"/>
            <a:ext cx="1359074" cy="72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</a:rPr>
              <a:t>.0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자전거대여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71269" y="2824765"/>
            <a:ext cx="1426559" cy="721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</a:rPr>
              <a:t>.0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자전거등록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814430" y="2823038"/>
            <a:ext cx="1233878" cy="72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.0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선물하기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 rot="5400000">
            <a:off x="3808872" y="2123928"/>
            <a:ext cx="583385" cy="8265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/>
          <p:nvPr/>
        </p:nvCxnSpPr>
        <p:spPr>
          <a:xfrm rot="16200000" flipH="1">
            <a:off x="4638278" y="2130597"/>
            <a:ext cx="586513" cy="8208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/>
          <p:nvPr/>
        </p:nvCxnSpPr>
        <p:spPr>
          <a:xfrm>
            <a:off x="4511197" y="2542196"/>
            <a:ext cx="2443415" cy="59376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07751" y="4030543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1.1</a:t>
            </a:r>
          </a:p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비밀번호변경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51155" y="4030543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1.2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95964" y="4027414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2.1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충전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47063" y="4027414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2.2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반납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43892" y="4023662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3.1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사용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698251" y="4023662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</a:rPr>
              <a:t>.2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비고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00915" y="4030543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4.2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삭</a:t>
            </a:r>
            <a:r>
              <a:rPr lang="ko-KR" altLang="en-US" sz="1400" dirty="0">
                <a:solidFill>
                  <a:schemeClr val="tx1"/>
                </a:solidFill>
              </a:rPr>
              <a:t>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001273" y="4023662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5.1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글쓰기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649887" y="4019349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en-US" altLang="ko-KR" sz="1200" dirty="0" smtClean="0">
                <a:solidFill>
                  <a:schemeClr val="tx1"/>
                </a:solidFill>
              </a:rPr>
              <a:t>.2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게시글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305842" y="4021788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5.3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검색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006189" y="4762848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5.1.1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662011" y="4762848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5.2.1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답변등록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22295" y="4019349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6.1</a:t>
            </a:r>
          </a:p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쿠폰선택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122295" y="4713688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r>
              <a:rPr lang="en-US" altLang="ko-KR" sz="1200" dirty="0" smtClean="0">
                <a:solidFill>
                  <a:schemeClr val="tx1"/>
                </a:solidFill>
              </a:rPr>
              <a:t>.2</a:t>
            </a:r>
          </a:p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선물하기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cxnSp>
        <p:nvCxnSpPr>
          <p:cNvPr id="82" name="꺾인 연결선 81"/>
          <p:cNvCxnSpPr>
            <a:stCxn id="15" idx="2"/>
            <a:endCxn id="64" idx="0"/>
          </p:cNvCxnSpPr>
          <p:nvPr/>
        </p:nvCxnSpPr>
        <p:spPr>
          <a:xfrm rot="5400000">
            <a:off x="389121" y="3587145"/>
            <a:ext cx="469150" cy="4176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15" idx="2"/>
            <a:endCxn id="65" idx="0"/>
          </p:cNvCxnSpPr>
          <p:nvPr/>
        </p:nvCxnSpPr>
        <p:spPr>
          <a:xfrm rot="16200000" flipH="1">
            <a:off x="710823" y="3683089"/>
            <a:ext cx="469150" cy="2257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19" idx="2"/>
            <a:endCxn id="67" idx="0"/>
          </p:cNvCxnSpPr>
          <p:nvPr/>
        </p:nvCxnSpPr>
        <p:spPr>
          <a:xfrm rot="5400000">
            <a:off x="1857106" y="3600494"/>
            <a:ext cx="472900" cy="3809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19" idx="2"/>
            <a:endCxn id="68" idx="0"/>
          </p:cNvCxnSpPr>
          <p:nvPr/>
        </p:nvCxnSpPr>
        <p:spPr>
          <a:xfrm rot="16200000" flipH="1">
            <a:off x="2182655" y="3655884"/>
            <a:ext cx="472900" cy="2701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70" idx="0"/>
          </p:cNvCxnSpPr>
          <p:nvPr/>
        </p:nvCxnSpPr>
        <p:spPr>
          <a:xfrm rot="5400000">
            <a:off x="3284581" y="3620948"/>
            <a:ext cx="469148" cy="3362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2" idx="2"/>
            <a:endCxn id="71" idx="0"/>
          </p:cNvCxnSpPr>
          <p:nvPr/>
        </p:nvCxnSpPr>
        <p:spPr>
          <a:xfrm rot="16200000" flipH="1">
            <a:off x="3611760" y="3630049"/>
            <a:ext cx="469148" cy="3180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9" idx="2"/>
            <a:endCxn id="75" idx="0"/>
          </p:cNvCxnSpPr>
          <p:nvPr/>
        </p:nvCxnSpPr>
        <p:spPr>
          <a:xfrm rot="5400000">
            <a:off x="6398727" y="3464182"/>
            <a:ext cx="469148" cy="6498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9" idx="2"/>
            <a:endCxn id="76" idx="0"/>
          </p:cNvCxnSpPr>
          <p:nvPr/>
        </p:nvCxnSpPr>
        <p:spPr>
          <a:xfrm rot="5400000">
            <a:off x="6725191" y="3786332"/>
            <a:ext cx="464835" cy="11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29" idx="2"/>
            <a:endCxn id="77" idx="0"/>
          </p:cNvCxnSpPr>
          <p:nvPr/>
        </p:nvCxnSpPr>
        <p:spPr>
          <a:xfrm rot="16200000" flipH="1">
            <a:off x="7051948" y="3460772"/>
            <a:ext cx="467274" cy="6547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45" idx="2"/>
            <a:endCxn id="80" idx="0"/>
          </p:cNvCxnSpPr>
          <p:nvPr/>
        </p:nvCxnSpPr>
        <p:spPr>
          <a:xfrm rot="5400000">
            <a:off x="8196226" y="3784205"/>
            <a:ext cx="468335" cy="19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14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534404" y="4030543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4.1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smtClean="0">
                <a:solidFill>
                  <a:schemeClr val="tx1"/>
                </a:solidFill>
              </a:rPr>
              <a:t>주소검색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534404" y="4769673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4.2</a:t>
            </a:r>
          </a:p>
          <a:p>
            <a:pPr algn="ctr"/>
            <a:r>
              <a:rPr lang="ko-KR" altLang="en-US" sz="650" b="1" dirty="0" err="1" smtClean="0">
                <a:solidFill>
                  <a:schemeClr val="tx1"/>
                </a:solidFill>
              </a:rPr>
              <a:t>이미지등록</a:t>
            </a:r>
            <a:endParaRPr lang="ko-KR" altLang="en-US" sz="650" b="1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534404" y="5508803"/>
            <a:ext cx="614244" cy="544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4.3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87" name="꺾인 연결선 86"/>
          <p:cNvCxnSpPr>
            <a:stCxn id="43" idx="2"/>
            <a:endCxn id="72" idx="0"/>
          </p:cNvCxnSpPr>
          <p:nvPr/>
        </p:nvCxnSpPr>
        <p:spPr>
          <a:xfrm rot="16200000" flipH="1">
            <a:off x="5104078" y="3626584"/>
            <a:ext cx="484430" cy="3234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43" idx="2"/>
            <a:endCxn id="83" idx="0"/>
          </p:cNvCxnSpPr>
          <p:nvPr/>
        </p:nvCxnSpPr>
        <p:spPr>
          <a:xfrm rot="5400000">
            <a:off x="4770823" y="3616817"/>
            <a:ext cx="484430" cy="343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83" idx="2"/>
            <a:endCxn id="84" idx="0"/>
          </p:cNvCxnSpPr>
          <p:nvPr/>
        </p:nvCxnSpPr>
        <p:spPr>
          <a:xfrm>
            <a:off x="4841526" y="4574961"/>
            <a:ext cx="0" cy="19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4849795" y="5314091"/>
            <a:ext cx="0" cy="19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6308395" y="4566779"/>
            <a:ext cx="0" cy="19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6954612" y="4571832"/>
            <a:ext cx="0" cy="19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80" idx="2"/>
            <a:endCxn id="81" idx="0"/>
          </p:cNvCxnSpPr>
          <p:nvPr/>
        </p:nvCxnSpPr>
        <p:spPr>
          <a:xfrm>
            <a:off x="8429417" y="4563767"/>
            <a:ext cx="0" cy="149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776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10620"/>
              </p:ext>
            </p:extLst>
          </p:nvPr>
        </p:nvGraphicFramePr>
        <p:xfrm>
          <a:off x="716915" y="1405352"/>
          <a:ext cx="7546031" cy="4799962"/>
        </p:xfrm>
        <a:graphic>
          <a:graphicData uri="http://schemas.openxmlformats.org/drawingml/2006/table">
            <a:tbl>
              <a:tblPr/>
              <a:tblGrid>
                <a:gridCol w="1009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8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2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모듈 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 설명</a:t>
                      </a: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spc="-5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Sharing </a:t>
                      </a:r>
                      <a:r>
                        <a:rPr lang="ko-KR" altLang="en-US" sz="1800" b="0" i="0" u="none" strike="noStrike" spc="-5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자전거 앱</a:t>
                      </a:r>
                      <a:endParaRPr lang="en-US" altLang="ko-KR" sz="18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사용자 정보 조회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비밀번호 변경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사용자 정보에서 수정된</a:t>
                      </a:r>
                      <a:r>
                        <a:rPr lang="ko-KR" altLang="en-US" baseline="0" dirty="0" smtClean="0"/>
                        <a:t> 데이터로 </a:t>
                      </a:r>
                      <a:r>
                        <a:rPr lang="ko-KR" altLang="en-US" baseline="0" dirty="0" err="1" smtClean="0"/>
                        <a:t>수정버튼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latin typeface="+mn-lt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계좌를 이용한 금액 충전</a:t>
                      </a:r>
                      <a:r>
                        <a:rPr lang="ko-KR" altLang="en-US" baseline="0" dirty="0" smtClean="0"/>
                        <a:t> 및 대여한 자전거 현황 화면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충전할 금액 충전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대여한 자전거 반납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대여 가능한 자전거 위치 및 대여 화면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대여 가능한 자전거 대여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반납시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쿠폰혜택</a:t>
                      </a:r>
                      <a:r>
                        <a:rPr lang="ko-KR" altLang="en-US" dirty="0" smtClean="0"/>
                        <a:t> 조회가 가능한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81947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자전거 </a:t>
                      </a:r>
                      <a:r>
                        <a:rPr lang="ko-KR" altLang="en-US" dirty="0" err="1" smtClean="0"/>
                        <a:t>등록</a:t>
                      </a:r>
                      <a:r>
                        <a:rPr lang="ko-KR" altLang="en-US" baseline="0" dirty="0" err="1" smtClean="0"/>
                        <a:t>화면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23692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mtClean="0"/>
                        <a:t>등록할 자전거</a:t>
                      </a:r>
                      <a:r>
                        <a:rPr lang="ko-KR" altLang="en-US" baseline="0" smtClean="0"/>
                        <a:t> 주소검색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4176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4.1.1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자전거 이미지 </a:t>
                      </a:r>
                      <a:r>
                        <a:rPr lang="ko-KR" altLang="en-US" dirty="0" err="1" smtClean="0"/>
                        <a:t>등록버튼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68383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4.1.2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등록할 자전거 </a:t>
                      </a:r>
                      <a:r>
                        <a:rPr lang="ko-KR" altLang="en-US" dirty="0" err="1" smtClean="0"/>
                        <a:t>등록버튼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55525"/>
                  </a:ext>
                </a:extLst>
              </a:tr>
              <a:tr h="30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등록한 자전거 </a:t>
                      </a:r>
                      <a:r>
                        <a:rPr lang="ko-KR" altLang="en-US" dirty="0" err="1" smtClean="0"/>
                        <a:t>삭제버튼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93234"/>
                  </a:ext>
                </a:extLst>
              </a:tr>
            </a:tbl>
          </a:graphicData>
        </a:graphic>
      </p:graphicFrame>
      <p:sp>
        <p:nvSpPr>
          <p:cNvPr id="17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7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9512" y="1084094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ko-KR" altLang="en-US" b="1" smtClean="0">
                <a:latin typeface="+mj-ea"/>
                <a:ea typeface="+mj-ea"/>
              </a:rPr>
              <a:t>모듈 개요도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47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719526" y="2132855"/>
          <a:ext cx="7546031" cy="2755180"/>
        </p:xfrm>
        <a:graphic>
          <a:graphicData uri="http://schemas.openxmlformats.org/drawingml/2006/table">
            <a:tbl>
              <a:tblPr/>
              <a:tblGrid>
                <a:gridCol w="1009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8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모듈 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 설명</a:t>
                      </a: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게시판 등록 화면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게시판 작성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화면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작성한 </a:t>
                      </a:r>
                      <a:r>
                        <a:rPr lang="ko-KR" altLang="en-US" dirty="0" err="1" smtClean="0"/>
                        <a:t>게시판글</a:t>
                      </a:r>
                      <a:r>
                        <a:rPr lang="ko-KR" altLang="en-US" dirty="0" smtClean="0"/>
                        <a:t> 등록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2646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작성된 </a:t>
                      </a:r>
                      <a:r>
                        <a:rPr lang="ko-KR" altLang="en-US" dirty="0" err="1" smtClean="0"/>
                        <a:t>게시판글</a:t>
                      </a:r>
                      <a:r>
                        <a:rPr lang="ko-KR" altLang="en-US" dirty="0" smtClean="0"/>
                        <a:t> 목록 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88835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5.2.1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게시판글</a:t>
                      </a:r>
                      <a:r>
                        <a:rPr lang="ko-KR" altLang="en-US" dirty="0" smtClean="0"/>
                        <a:t> 답변 </a:t>
                      </a:r>
                      <a:r>
                        <a:rPr lang="ko-KR" altLang="en-US" dirty="0" err="1" smtClean="0"/>
                        <a:t>등록버튼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13915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5.3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게시판 </a:t>
                      </a:r>
                      <a:r>
                        <a:rPr lang="ko-KR" altLang="en-US" dirty="0" err="1" smtClean="0"/>
                        <a:t>검색버튼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38277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6.0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aseline="0" dirty="0" smtClean="0"/>
                        <a:t>자전거를 대여한 이용자에게 쿠폰 선물하기 화면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572892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6.1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보유한 쿠폰을 선택하는</a:t>
                      </a:r>
                      <a:r>
                        <a:rPr lang="ko-KR" altLang="en-US" baseline="0" dirty="0" smtClean="0"/>
                        <a:t>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02480"/>
                  </a:ext>
                </a:extLst>
              </a:tr>
              <a:tr h="192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선택한 쿠폰을 이용자에게 선물하는 버튼</a:t>
                      </a:r>
                      <a:endParaRPr lang="ko-KR" altLang="en-US" dirty="0"/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spc="-50" baseline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93" marR="7293" marT="72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50269"/>
                  </a:ext>
                </a:extLst>
              </a:tr>
            </a:tbl>
          </a:graphicData>
        </a:graphic>
      </p:graphicFrame>
      <p:sp>
        <p:nvSpPr>
          <p:cNvPr id="17" name="텍스트 상자 3"/>
          <p:cNvSpPr txBox="1">
            <a:spLocks/>
          </p:cNvSpPr>
          <p:nvPr/>
        </p:nvSpPr>
        <p:spPr>
          <a:xfrm>
            <a:off x="1022270" y="149274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857250" indent="-857250" eaLnBrk="0">
              <a:buClr>
                <a:srgbClr val="000000"/>
              </a:buClr>
              <a:buFont typeface="+mj-lt"/>
              <a:buAutoNum type="romanUcPeriod" startAt="3"/>
            </a:pP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설계 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sz="3600" strike="noStrike" cap="none" dirty="0" smtClean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pitchFamily="18" charset="-127"/>
                <a:ea typeface="HY견고딕" pitchFamily="18" charset="-127"/>
              </a:rPr>
              <a:t>/8)</a:t>
            </a:r>
            <a:endParaRPr lang="ko-KR" altLang="en-US" sz="360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1084094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ko-KR" altLang="en-US" b="1" smtClean="0">
                <a:latin typeface="+mj-ea"/>
                <a:ea typeface="+mj-ea"/>
              </a:rPr>
              <a:t>모듈 개요도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16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47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바른생각" panose="02020600000000000000" pitchFamily="18" charset="-127"/>
                <a:ea typeface="a바른생각" panose="02020600000000000000" pitchFamily="18" charset="-127"/>
              </a:rPr>
              <a:t>Ⅳ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구현 및 테스트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1/5)</a:t>
            </a:r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74196"/>
              </p:ext>
            </p:extLst>
          </p:nvPr>
        </p:nvGraphicFramePr>
        <p:xfrm>
          <a:off x="387304" y="1551454"/>
          <a:ext cx="8370026" cy="4610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2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사용자 환경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5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H/W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CPU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Intel(R) Core i-5 7200U</a:t>
                      </a:r>
                      <a:r>
                        <a:rPr lang="en-US" altLang="ko-KR" sz="1600" baseline="0"/>
                        <a:t> CPU</a:t>
                      </a:r>
                    </a:p>
                    <a:p>
                      <a:pPr algn="l" latinLnBrk="1"/>
                      <a:r>
                        <a:rPr lang="en-US" altLang="ko-KR" sz="1600" baseline="0"/>
                        <a:t>@2.5GHz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갤럭시 </a:t>
                      </a:r>
                      <a:r>
                        <a:rPr lang="en-US" altLang="ko-KR" sz="1600"/>
                        <a:t>S6 </a:t>
                      </a:r>
                      <a:r>
                        <a:rPr lang="ko-KR" altLang="en-US" sz="1600"/>
                        <a:t>엣지</a:t>
                      </a:r>
                      <a:endParaRPr lang="en-US" altLang="ko-KR" sz="1600"/>
                    </a:p>
                    <a:p>
                      <a:pPr algn="l" latinLnBrk="1"/>
                      <a:r>
                        <a:rPr lang="en-US" altLang="ko-KR" sz="1600">
                          <a:effectLst/>
                        </a:rPr>
                        <a:t>2.1GHz </a:t>
                      </a:r>
                      <a:r>
                        <a:rPr lang="ko-KR" altLang="en-US" sz="1600">
                          <a:effectLst/>
                        </a:rPr>
                        <a:t>쿼드코어 </a:t>
                      </a:r>
                      <a:r>
                        <a:rPr lang="en-US" altLang="ko-KR" sz="1600">
                          <a:effectLst/>
                        </a:rPr>
                        <a:t>+ 1.5GHz </a:t>
                      </a:r>
                      <a:r>
                        <a:rPr lang="ko-KR" altLang="en-US" sz="1600">
                          <a:effectLst/>
                        </a:rPr>
                        <a:t>쿼드코어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RAM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8GB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LPDDR4</a:t>
                      </a:r>
                      <a:r>
                        <a:rPr lang="en-US" altLang="ko-KR" sz="1600" baseline="0"/>
                        <a:t> 3GB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S/W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OS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Windows 10 Home 64bit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Android</a:t>
                      </a:r>
                      <a:r>
                        <a:rPr lang="en-US" altLang="ko-KR" sz="1600" baseline="0"/>
                        <a:t> 7.0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1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TOOL</a:t>
                      </a:r>
                      <a:endParaRPr lang="ko-KR" altLang="en-US" sz="2000" b="1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Language : Java</a:t>
                      </a:r>
                      <a:r>
                        <a:rPr lang="en-US" altLang="ko-KR" sz="1600" baseline="0" dirty="0"/>
                        <a:t> 1.6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TooL</a:t>
                      </a:r>
                      <a:r>
                        <a:rPr lang="en-US" altLang="ko-KR" sz="1600" dirty="0"/>
                        <a:t> : Eclipse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Android SDK 2.2</a:t>
                      </a:r>
                    </a:p>
                    <a:p>
                      <a:pPr algn="l" latinLnBrk="1"/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DB : MySQL</a:t>
                      </a:r>
                      <a:r>
                        <a:rPr lang="en-US" altLang="ko-KR" sz="1600" baseline="0" dirty="0"/>
                        <a:t> 5.x</a:t>
                      </a:r>
                    </a:p>
                    <a:p>
                      <a:pPr algn="l" latinLnBrk="1"/>
                      <a:endParaRPr lang="en-US" altLang="ko-KR" sz="1600" baseline="0" dirty="0"/>
                    </a:p>
                    <a:p>
                      <a:pPr algn="l" latinLnBrk="1"/>
                      <a:r>
                        <a:rPr lang="ko-KR" altLang="en-US" sz="1600" baseline="0" dirty="0"/>
                        <a:t>서버 </a:t>
                      </a:r>
                      <a:r>
                        <a:rPr lang="en-US" altLang="ko-KR" sz="1600" baseline="0" dirty="0"/>
                        <a:t>: Apache Tomcat 7.x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9114" y="1084094"/>
            <a:ext cx="33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개발 환경 </a:t>
            </a:r>
            <a:r>
              <a:rPr lang="en-US" altLang="ko-KR" b="1">
                <a:latin typeface="+mj-ea"/>
                <a:ea typeface="+mj-ea"/>
              </a:rPr>
              <a:t>&amp; </a:t>
            </a:r>
            <a:r>
              <a:rPr lang="ko-KR" altLang="en-US" b="1">
                <a:latin typeface="+mj-ea"/>
                <a:ea typeface="+mj-ea"/>
              </a:rPr>
              <a:t>사용자 환경 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5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mtClean="0">
                <a:solidFill>
                  <a:schemeClr val="tx1"/>
                </a:solidFill>
                <a:latin typeface="Perpetua" charset="0"/>
                <a:ea typeface="Perpetua" charset="0"/>
              </a:rPr>
              <a:t>17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5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477010" y="190500"/>
            <a:ext cx="457898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목 차</a:t>
            </a:r>
            <a:endParaRPr lang="ko-KR" altLang="en-US" sz="3600" b="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charset="0"/>
              <a:ea typeface="HY견고딕" charset="0"/>
            </a:endParaRPr>
          </a:p>
        </p:txBody>
      </p:sp>
      <p:pic>
        <p:nvPicPr>
          <p:cNvPr id="16" name="그림 15" descr="C:/Users/Administrator/AppData/Roaming/PolarisOffice/ETemp/312_5771064/fImage334823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318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>
            <a:spLocks/>
          </p:cNvSpPr>
          <p:nvPr/>
        </p:nvSpPr>
        <p:spPr>
          <a:xfrm>
            <a:off x="899592" y="1556792"/>
            <a:ext cx="7635875" cy="3971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r>
              <a:rPr lang="ko-KR" altLang="en-US" sz="2800" b="1" strike="noStrike" cap="none">
                <a:latin typeface="+mj-ea"/>
                <a:ea typeface="+mj-ea"/>
              </a:rPr>
              <a:t>  개요</a:t>
            </a:r>
            <a:endParaRPr lang="en-US" altLang="ko-KR" sz="2800" b="1" strike="noStrike" cap="none" dirty="0">
              <a:latin typeface="+mj-ea"/>
              <a:ea typeface="+mj-ea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endParaRPr lang="en-US" altLang="ko-KR" sz="2800" b="1" strike="noStrike" cap="none" dirty="0">
              <a:latin typeface="+mj-ea"/>
              <a:ea typeface="+mj-ea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2800" b="1" dirty="0">
                <a:latin typeface="+mj-ea"/>
                <a:ea typeface="+mj-ea"/>
              </a:rPr>
              <a:t>  </a:t>
            </a:r>
            <a:r>
              <a:rPr lang="ko-KR" altLang="en-US" sz="2800" b="1" dirty="0">
                <a:latin typeface="+mj-ea"/>
                <a:ea typeface="+mj-ea"/>
              </a:rPr>
              <a:t>내용 및 범위</a:t>
            </a:r>
            <a:endParaRPr lang="en-US" altLang="ko-KR" sz="2800" b="1" dirty="0">
              <a:latin typeface="+mj-ea"/>
              <a:ea typeface="+mj-ea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endParaRPr lang="ko-KR" altLang="en-US" sz="2800" b="1" strike="noStrike" cap="none" dirty="0">
              <a:latin typeface="+mj-ea"/>
              <a:ea typeface="+mj-ea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r>
              <a:rPr lang="ko-KR" altLang="en-US" sz="2800" b="1" dirty="0">
                <a:latin typeface="+mj-ea"/>
                <a:ea typeface="+mj-ea"/>
              </a:rPr>
              <a:t> 설계</a:t>
            </a:r>
            <a:endParaRPr lang="en-US" altLang="ko-KR" sz="2800" b="1" dirty="0">
              <a:latin typeface="+mj-ea"/>
              <a:ea typeface="+mj-ea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altLang="ko-KR" sz="2800" b="1" dirty="0">
              <a:latin typeface="+mj-ea"/>
              <a:ea typeface="+mj-ea"/>
            </a:endParaRPr>
          </a:p>
          <a:p>
            <a:pPr defTabSz="508000">
              <a:buClr>
                <a:srgbClr val="000000"/>
              </a:buClr>
            </a:pP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Ⅳ. </a:t>
            </a:r>
            <a:r>
              <a:rPr lang="ko-KR" altLang="en-US" sz="2800" b="1" dirty="0">
                <a:latin typeface="+mj-ea"/>
                <a:ea typeface="+mj-ea"/>
              </a:rPr>
              <a:t>구현 및 테스트</a:t>
            </a:r>
            <a:endParaRPr lang="en-US" altLang="ko-KR" sz="2800" b="1" dirty="0">
              <a:latin typeface="+mj-ea"/>
              <a:ea typeface="+mj-ea"/>
            </a:endParaRPr>
          </a:p>
          <a:p>
            <a:pPr defTabSz="508000">
              <a:buClr>
                <a:srgbClr val="000000"/>
              </a:buClr>
            </a:pPr>
            <a:endParaRPr lang="en-US" altLang="ko-KR" sz="2800" b="1" dirty="0">
              <a:latin typeface="+mj-ea"/>
              <a:ea typeface="+mj-ea"/>
            </a:endParaRPr>
          </a:p>
          <a:p>
            <a:pPr defTabSz="508000">
              <a:buClr>
                <a:srgbClr val="000000"/>
              </a:buClr>
            </a:pP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Ⅴ. 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결론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14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9150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18</a:t>
            </a:r>
            <a:endParaRPr lang="ko-KR" altLang="en-US" sz="1400" b="0" strike="noStrike" cap="none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en-US" altLang="ko-KR" sz="14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E9D15-2EE3-4DCF-80F4-1FE3A9B417AB}"/>
              </a:ext>
            </a:extLst>
          </p:cNvPr>
          <p:cNvSpPr txBox="1"/>
          <p:nvPr/>
        </p:nvSpPr>
        <p:spPr>
          <a:xfrm>
            <a:off x="1835696" y="5736033"/>
            <a:ext cx="15180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2BC02-1CAD-4FB6-B6E1-802CF4157407}"/>
              </a:ext>
            </a:extLst>
          </p:cNvPr>
          <p:cNvSpPr txBox="1"/>
          <p:nvPr/>
        </p:nvSpPr>
        <p:spPr>
          <a:xfrm>
            <a:off x="5946066" y="5736033"/>
            <a:ext cx="15180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 err="1">
                <a:latin typeface="+mj-ea"/>
                <a:ea typeface="+mj-ea"/>
              </a:rPr>
              <a:t>충전화면</a:t>
            </a:r>
            <a:endParaRPr lang="ko-KR" altLang="en-US" sz="135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바른생각" panose="02020600000000000000" pitchFamily="18" charset="-127"/>
                <a:ea typeface="a바른생각" panose="02020600000000000000" pitchFamily="18" charset="-127"/>
              </a:rPr>
              <a:t>Ⅳ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구현 및 테스트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/5)</a:t>
            </a:r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654" y="1038069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UI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9B349-95D3-4085-BF22-E365AAF6D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51" y="1187610"/>
            <a:ext cx="2689330" cy="4596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BDA2F5-2F93-4E3C-9583-BF929FF4D291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76854"/>
            <a:ext cx="2689200" cy="4596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8027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19</a:t>
            </a:r>
            <a:endParaRPr lang="ko-KR" altLang="en-US" sz="1400" b="0" strike="noStrike" cap="none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E9D15-2EE3-4DCF-80F4-1FE3A9B417AB}"/>
              </a:ext>
            </a:extLst>
          </p:cNvPr>
          <p:cNvSpPr txBox="1"/>
          <p:nvPr/>
        </p:nvSpPr>
        <p:spPr>
          <a:xfrm>
            <a:off x="965686" y="5704988"/>
            <a:ext cx="15180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자전거 등록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2BC02-1CAD-4FB6-B6E1-802CF4157407}"/>
              </a:ext>
            </a:extLst>
          </p:cNvPr>
          <p:cNvSpPr txBox="1"/>
          <p:nvPr/>
        </p:nvSpPr>
        <p:spPr>
          <a:xfrm>
            <a:off x="3419872" y="5704988"/>
            <a:ext cx="22322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자전거 등록</a:t>
            </a:r>
            <a:r>
              <a:rPr lang="en-US" altLang="ko-KR" sz="1350" b="1" dirty="0">
                <a:latin typeface="+mj-ea"/>
                <a:ea typeface="+mj-ea"/>
              </a:rPr>
              <a:t>-2</a:t>
            </a:r>
            <a:endParaRPr lang="ko-KR" altLang="en-US" sz="135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바른생각" panose="02020600000000000000" pitchFamily="18" charset="-127"/>
                <a:ea typeface="a바른생각" panose="02020600000000000000" pitchFamily="18" charset="-127"/>
              </a:rPr>
              <a:t>Ⅳ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구현 및 테스트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/5)</a:t>
            </a:r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654" y="1038069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UI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ECC7D-86EC-4A10-A18E-439B1E255AE5}"/>
              </a:ext>
            </a:extLst>
          </p:cNvPr>
          <p:cNvSpPr txBox="1"/>
          <p:nvPr/>
        </p:nvSpPr>
        <p:spPr>
          <a:xfrm>
            <a:off x="6216855" y="5707347"/>
            <a:ext cx="22322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자전거 대여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5D697-7518-47BA-8CBD-86008991F5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" y="1656307"/>
            <a:ext cx="2109478" cy="3750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8" y="1648539"/>
            <a:ext cx="2108275" cy="38153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3470016" y="1659682"/>
            <a:ext cx="2216075" cy="3815311"/>
            <a:chOff x="3542436" y="1726675"/>
            <a:chExt cx="2071236" cy="381531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65"/>
            <a:stretch/>
          </p:blipFill>
          <p:spPr>
            <a:xfrm>
              <a:off x="3542436" y="1726675"/>
              <a:ext cx="2071236" cy="250688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94"/>
            <a:stretch/>
          </p:blipFill>
          <p:spPr>
            <a:xfrm>
              <a:off x="3542436" y="4183023"/>
              <a:ext cx="2071236" cy="1358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467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20</a:t>
            </a:r>
            <a:endParaRPr lang="ko-KR" altLang="en-US" sz="1400" b="0" strike="noStrike" cap="none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E9D15-2EE3-4DCF-80F4-1FE3A9B417AB}"/>
              </a:ext>
            </a:extLst>
          </p:cNvPr>
          <p:cNvSpPr txBox="1"/>
          <p:nvPr/>
        </p:nvSpPr>
        <p:spPr>
          <a:xfrm>
            <a:off x="1769297" y="5730000"/>
            <a:ext cx="15180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게시판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2BC02-1CAD-4FB6-B6E1-802CF4157407}"/>
              </a:ext>
            </a:extLst>
          </p:cNvPr>
          <p:cNvSpPr txBox="1"/>
          <p:nvPr/>
        </p:nvSpPr>
        <p:spPr>
          <a:xfrm>
            <a:off x="5992948" y="5730000"/>
            <a:ext cx="11465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답변 화면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바른생각" panose="02020600000000000000" pitchFamily="18" charset="-127"/>
                <a:ea typeface="a바른생각" panose="02020600000000000000" pitchFamily="18" charset="-127"/>
              </a:rPr>
              <a:t>Ⅳ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구현 및 테스트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/5)</a:t>
            </a:r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654" y="1038069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UI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6EF39B-9220-4267-AE56-7EC66E39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04659"/>
            <a:ext cx="2492304" cy="4430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A2E545-25FE-4E7D-920B-57D9783A6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56" y="1212572"/>
            <a:ext cx="2492304" cy="4430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2249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21</a:t>
            </a:r>
            <a:endParaRPr lang="ko-KR" altLang="en-US" sz="1400" b="0" strike="noStrike" cap="none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dirty="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2BC02-1CAD-4FB6-B6E1-802CF4157407}"/>
              </a:ext>
            </a:extLst>
          </p:cNvPr>
          <p:cNvSpPr txBox="1"/>
          <p:nvPr/>
        </p:nvSpPr>
        <p:spPr>
          <a:xfrm>
            <a:off x="3998740" y="5645750"/>
            <a:ext cx="11465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latin typeface="+mj-ea"/>
                <a:ea typeface="+mj-ea"/>
              </a:rPr>
              <a:t>선물하기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바른생각" panose="02020600000000000000" pitchFamily="18" charset="-127"/>
                <a:ea typeface="a바른생각" panose="02020600000000000000" pitchFamily="18" charset="-127"/>
              </a:rPr>
              <a:t>Ⅳ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구현 및 테스트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/5)</a:t>
            </a:r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654" y="1038069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</a:t>
            </a:r>
            <a:r>
              <a:rPr lang="en-US" altLang="ko-KR" b="1">
                <a:latin typeface="+mj-ea"/>
                <a:ea typeface="+mj-ea"/>
              </a:rPr>
              <a:t>UI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648CD-5F82-493E-8B02-594BE602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138685"/>
            <a:ext cx="2520280" cy="4480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3973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V</a:t>
            </a:r>
            <a:r>
              <a:rPr lang="en-US" altLang="ko-KR" sz="360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60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  <a:r>
              <a:rPr lang="en-US" altLang="ko-KR" sz="360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(1/1)</a:t>
            </a:r>
            <a:r>
              <a:rPr lang="ko-KR" altLang="en-US" sz="360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251520" y="1844824"/>
            <a:ext cx="8640960" cy="4104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>
              <a:buSzPct val="100000"/>
              <a:buFont typeface="Wingdings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LBS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기반의 프로그램으로서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사용자들이 원하는 곳에서 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SzPct val="100000"/>
              <a:buNone/>
            </a:pP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대여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반납할 수 있음</a:t>
            </a:r>
          </a:p>
          <a:p>
            <a:pPr marL="0" indent="0">
              <a:buSzPct val="100000"/>
              <a:buNone/>
            </a:pPr>
            <a:endParaRPr lang="ko-KR" altLang="en-US" sz="240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SzPct val="100000"/>
              <a:buFont typeface="Wingdings" pitchFamily="2" charset="2"/>
              <a:buChar char="§"/>
            </a:pPr>
            <a:r>
              <a:rPr lang="ko-KR" altLang="en-US" sz="2400" smtClean="0">
                <a:solidFill>
                  <a:schemeClr val="tx1"/>
                </a:solidFill>
                <a:latin typeface="+mj-ea"/>
                <a:ea typeface="+mj-ea"/>
              </a:rPr>
              <a:t>자전거에 </a:t>
            </a:r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대한 관심이 점점 증가하므로</a:t>
            </a:r>
            <a:r>
              <a:rPr lang="en-US" altLang="ko-KR" sz="240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 많은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사람들이 필요로 할 </a:t>
            </a:r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것이라고 </a:t>
            </a:r>
            <a:r>
              <a:rPr lang="ko-KR" altLang="en-US" sz="2400" smtClean="0">
                <a:solidFill>
                  <a:schemeClr val="tx1"/>
                </a:solidFill>
                <a:latin typeface="+mj-ea"/>
                <a:ea typeface="+mj-ea"/>
              </a:rPr>
              <a:t>봄</a:t>
            </a:r>
          </a:p>
          <a:p>
            <a:pPr>
              <a:buSzPct val="100000"/>
              <a:buFont typeface="Wingdings" pitchFamily="2" charset="2"/>
              <a:buChar char="§"/>
            </a:pPr>
            <a:endParaRPr lang="ko-KR" altLang="en-US" sz="240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SzPct val="100000"/>
              <a:buFont typeface="Wingdings" pitchFamily="2" charset="2"/>
              <a:buChar char="§"/>
            </a:pPr>
            <a:r>
              <a:rPr lang="ko-KR" altLang="en-US" sz="2400" smtClean="0">
                <a:solidFill>
                  <a:schemeClr val="tx1"/>
                </a:solidFill>
                <a:latin typeface="+mj-ea"/>
                <a:ea typeface="+mj-ea"/>
              </a:rPr>
              <a:t>단순 이동목적이 아닌</a:t>
            </a:r>
            <a:r>
              <a:rPr lang="en-US" altLang="ko-KR" sz="240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smtClean="0">
                <a:solidFill>
                  <a:schemeClr val="tx1"/>
                </a:solidFill>
                <a:latin typeface="+mj-ea"/>
                <a:ea typeface="+mj-ea"/>
              </a:rPr>
              <a:t>취미생활 또는 운동을 목적으로도 이용 가능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 smtClean="0">
                <a:solidFill>
                  <a:schemeClr val="tx1"/>
                </a:solidFill>
                <a:latin typeface="Perpetua" charset="0"/>
                <a:ea typeface="Perpetua" charset="0"/>
              </a:rPr>
              <a:t>22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92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880560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시연영상</a:t>
            </a:r>
            <a:r>
              <a:rPr lang="ko-KR" altLang="en-US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9512" y="1013457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◎ 시연 영상</a:t>
            </a:r>
          </a:p>
        </p:txBody>
      </p:sp>
      <p:pic>
        <p:nvPicPr>
          <p:cNvPr id="3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9832" y="1031505"/>
            <a:ext cx="2845152" cy="50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582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545238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55074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>
            <a:spLocks/>
          </p:cNvSpPr>
          <p:nvPr/>
        </p:nvSpPr>
        <p:spPr>
          <a:xfrm>
            <a:off x="759460" y="2705735"/>
            <a:ext cx="763587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strike="noStrike" cap="none" dirty="0">
                <a:latin typeface="맑은 고딕" charset="0"/>
                <a:ea typeface="맑은 고딕" charset="0"/>
              </a:rPr>
              <a:t>Q &amp; A</a:t>
            </a:r>
            <a:endParaRPr lang="ko-KR" altLang="en-US" sz="8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sp>
        <p:nvSpPr>
          <p:cNvPr id="13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5220" y="230993"/>
            <a:ext cx="585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545238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55074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>
            <a:spLocks/>
          </p:cNvSpPr>
          <p:nvPr/>
        </p:nvSpPr>
        <p:spPr>
          <a:xfrm>
            <a:off x="759460" y="2705735"/>
            <a:ext cx="763587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strike="noStrike" cap="none">
                <a:latin typeface="맑은 고딕" charset="0"/>
                <a:ea typeface="맑은 고딕" charset="0"/>
              </a:rPr>
              <a:t>감사합니다</a:t>
            </a:r>
            <a:r>
              <a:rPr lang="en-US" altLang="ko-KR" sz="8800" b="0" strike="noStrike" cap="none" dirty="0">
                <a:latin typeface="맑은 고딕" charset="0"/>
                <a:ea typeface="맑은 고딕" charset="0"/>
              </a:rPr>
              <a:t>.</a:t>
            </a:r>
            <a:endParaRPr lang="ko-KR" altLang="en-US" sz="8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indent="0" algn="l" defTabSz="914400">
              <a:buNone/>
              <a:defRPr lang="ko-KR" sz="1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457200" lvl="1" indent="0" defTabSz="914400">
              <a:defRPr lang="ko-KR" smtClean="0"/>
            </a:lvl2pPr>
            <a:lvl3pPr marL="914400" lvl="2" indent="0" defTabSz="914400">
              <a:defRPr lang="ko-KR" smtClean="0"/>
            </a:lvl3pPr>
            <a:lvl4pPr marL="1371600" lvl="3" indent="0" defTabSz="914400">
              <a:defRPr lang="ko-KR" smtClean="0"/>
            </a:lvl4pPr>
            <a:lvl5pPr marL="1828800" lvl="4" indent="0" defTabSz="914400">
              <a:defRPr lang="ko-KR" smtClean="0"/>
            </a:lvl5pPr>
          </a:lstStyle>
          <a:p>
            <a:pPr algn="r" eaLnBrk="0"/>
            <a:r>
              <a:rPr lang="en-US" altLang="ko-KR" sz="1400" smtClean="0">
                <a:solidFill>
                  <a:schemeClr val="tx1"/>
                </a:solidFill>
                <a:latin typeface="+mn-ea"/>
                <a:ea typeface="+mn-ea"/>
              </a:rPr>
              <a:t>2018-10-29</a:t>
            </a:r>
            <a:endParaRPr lang="en-US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46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971600" y="190500"/>
            <a:ext cx="457898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eaLnBrk="0"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개요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(1/6)</a:t>
            </a:r>
          </a:p>
        </p:txBody>
      </p:sp>
      <p:pic>
        <p:nvPicPr>
          <p:cNvPr id="16" name="그림 15" descr="C:/Users/Administrator/AppData/Roaming/PolarisOffice/ETemp/312_5771064/fImage334823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318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1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3897" y="108409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필요성 및 사업성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897" y="5189423"/>
            <a:ext cx="83719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공유 경제 </a:t>
            </a:r>
            <a:r>
              <a:rPr lang="en-US" altLang="ko-KR" dirty="0"/>
              <a:t>: </a:t>
            </a:r>
            <a:r>
              <a:rPr lang="ko-KR" altLang="en-US" dirty="0"/>
              <a:t>물건을 기존의 </a:t>
            </a:r>
            <a:r>
              <a:rPr lang="en-US" altLang="ko-KR" dirty="0"/>
              <a:t>'</a:t>
            </a:r>
            <a:r>
              <a:rPr lang="ko-KR" altLang="en-US" dirty="0"/>
              <a:t>소유</a:t>
            </a:r>
            <a:r>
              <a:rPr lang="en-US" altLang="ko-KR" dirty="0"/>
              <a:t>'</a:t>
            </a:r>
            <a:r>
              <a:rPr lang="ko-KR" altLang="en-US" dirty="0"/>
              <a:t>에서 </a:t>
            </a:r>
            <a:r>
              <a:rPr lang="en-US" altLang="ko-KR" dirty="0"/>
              <a:t>'</a:t>
            </a:r>
            <a:r>
              <a:rPr lang="ko-KR" altLang="en-US" dirty="0"/>
              <a:t>공유</a:t>
            </a:r>
            <a:r>
              <a:rPr lang="en-US" altLang="ko-KR" dirty="0"/>
              <a:t>'</a:t>
            </a:r>
            <a:r>
              <a:rPr lang="ko-KR" altLang="en-US" dirty="0"/>
              <a:t>의 개념으로 바꾸는 것으로서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한번 생산된 제품을 여럿이 공유하여 사용하는 </a:t>
            </a:r>
            <a:r>
              <a:rPr lang="ko-KR" altLang="en-US" b="1" dirty="0"/>
              <a:t>협업 소비</a:t>
            </a:r>
            <a:r>
              <a:rPr lang="ko-KR" altLang="en-US" dirty="0"/>
              <a:t>를 기본으로 하는 경제</a:t>
            </a:r>
          </a:p>
        </p:txBody>
      </p:sp>
      <p:pic>
        <p:nvPicPr>
          <p:cNvPr id="1026" name="Picture 2" descr="C:\Users\User\Desktop\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6" b="7768"/>
          <a:stretch/>
        </p:blipFill>
        <p:spPr bwMode="auto">
          <a:xfrm>
            <a:off x="548640" y="1582481"/>
            <a:ext cx="7917169" cy="33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149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971600" y="190500"/>
            <a:ext cx="457898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eaLnBrk="0"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개요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(2/6)</a:t>
            </a:r>
          </a:p>
        </p:txBody>
      </p:sp>
      <p:pic>
        <p:nvPicPr>
          <p:cNvPr id="16" name="그림 15" descr="C:/Users/Administrator/AppData/Roaming/PolarisOffice/ETemp/312_5771064/fImage334823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318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2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3897" y="108409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필요성 및 사업성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050" name="Picture 2" descr="C:\Users\User\Desktop\캡처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8333" r="48931" b="5000"/>
          <a:stretch/>
        </p:blipFill>
        <p:spPr bwMode="auto">
          <a:xfrm>
            <a:off x="107504" y="1915788"/>
            <a:ext cx="2655237" cy="37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3572" b="1785"/>
          <a:stretch/>
        </p:blipFill>
        <p:spPr bwMode="auto">
          <a:xfrm>
            <a:off x="5436096" y="1915788"/>
            <a:ext cx="355715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User\Desktop\캡처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8" t="9755" r="2118" b="5245"/>
          <a:stretch/>
        </p:blipFill>
        <p:spPr bwMode="auto">
          <a:xfrm>
            <a:off x="2843808" y="1988840"/>
            <a:ext cx="2487582" cy="374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0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971600" y="190500"/>
            <a:ext cx="457898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eaLnBrk="0"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개요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(3/6)</a:t>
            </a:r>
          </a:p>
        </p:txBody>
      </p:sp>
      <p:pic>
        <p:nvPicPr>
          <p:cNvPr id="16" name="그림 15" descr="C:/Users/Administrator/AppData/Roaming/PolarisOffice/ETemp/312_5771064/fImage33482313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318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>
                <a:solidFill>
                  <a:schemeClr val="tx1"/>
                </a:solidFill>
                <a:latin typeface="Perpetua" charset="0"/>
                <a:ea typeface="Perpetua" charset="0"/>
              </a:rPr>
              <a:t>3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3897" y="108409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필요성 및 사업성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074" name="Picture 2" descr="C:\Users\User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2" y="1439693"/>
            <a:ext cx="8210188" cy="47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3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173480" y="172720"/>
            <a:ext cx="57391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개요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(4/6)</a:t>
            </a:r>
          </a:p>
        </p:txBody>
      </p:sp>
      <p:pic>
        <p:nvPicPr>
          <p:cNvPr id="16" name="그림 15" descr="C:/Users/Administrator/AppData/Roaming/PolarisOffice/ETemp/312_5771064/fImage33482404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0957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4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390" y="4241120"/>
            <a:ext cx="84969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500" dirty="0">
              <a:latin typeface="+mj-ea"/>
              <a:ea typeface="+mj-ea"/>
            </a:endParaRPr>
          </a:p>
          <a:p>
            <a:endParaRPr lang="en-US" altLang="ko-KR" sz="15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+mj-lt"/>
              </a:rPr>
              <a:t>자전거 이용 빈도를 살펴보면 연 </a:t>
            </a:r>
            <a:r>
              <a:rPr lang="en-US" altLang="ko-KR" sz="1500" dirty="0">
                <a:latin typeface="+mj-lt"/>
              </a:rPr>
              <a:t>1</a:t>
            </a:r>
            <a:r>
              <a:rPr lang="ko-KR" altLang="en-US" sz="1500" dirty="0">
                <a:latin typeface="+mj-lt"/>
              </a:rPr>
              <a:t>회 이상 이용하는 사람이 전체의 </a:t>
            </a:r>
            <a:r>
              <a:rPr lang="en-US" altLang="ko-KR" sz="1500" dirty="0">
                <a:latin typeface="+mj-lt"/>
              </a:rPr>
              <a:t>35.2%, </a:t>
            </a:r>
            <a:r>
              <a:rPr lang="ko-KR" altLang="en-US" sz="1500" dirty="0">
                <a:latin typeface="+mj-lt"/>
              </a:rPr>
              <a:t>월 </a:t>
            </a:r>
            <a:r>
              <a:rPr lang="en-US" altLang="ko-KR" sz="1500" dirty="0">
                <a:latin typeface="+mj-lt"/>
              </a:rPr>
              <a:t>1</a:t>
            </a:r>
            <a:r>
              <a:rPr lang="ko-KR" altLang="en-US" sz="1500" dirty="0">
                <a:latin typeface="+mj-lt"/>
              </a:rPr>
              <a:t>회 이상 이용자가 </a:t>
            </a:r>
            <a:r>
              <a:rPr lang="en-US" altLang="ko-KR" sz="1500" dirty="0">
                <a:latin typeface="+mj-lt"/>
              </a:rPr>
              <a:t>33.5%, </a:t>
            </a:r>
            <a:r>
              <a:rPr lang="ko-KR" altLang="en-US" sz="1500" dirty="0">
                <a:latin typeface="+mj-lt"/>
              </a:rPr>
              <a:t>주 </a:t>
            </a:r>
            <a:r>
              <a:rPr lang="en-US" altLang="ko-KR" sz="1500" dirty="0">
                <a:latin typeface="+mj-lt"/>
              </a:rPr>
              <a:t>1</a:t>
            </a:r>
            <a:r>
              <a:rPr lang="ko-KR" altLang="en-US" sz="1500" dirty="0">
                <a:latin typeface="+mj-lt"/>
              </a:rPr>
              <a:t>회 이상 이용자가 </a:t>
            </a:r>
            <a:r>
              <a:rPr lang="en-US" altLang="ko-KR" sz="1500" dirty="0">
                <a:latin typeface="+mj-lt"/>
              </a:rPr>
              <a:t>25.6%, </a:t>
            </a:r>
            <a:r>
              <a:rPr lang="ko-KR" altLang="en-US" sz="1500" dirty="0">
                <a:latin typeface="+mj-lt"/>
              </a:rPr>
              <a:t>매일 이용하는 사람이 </a:t>
            </a:r>
            <a:r>
              <a:rPr lang="en-US" altLang="ko-KR" sz="1500" dirty="0">
                <a:latin typeface="+mj-lt"/>
              </a:rPr>
              <a:t>8.3%</a:t>
            </a:r>
            <a:r>
              <a:rPr lang="ko-KR" altLang="en-US" sz="1500">
                <a:latin typeface="+mj-lt"/>
              </a:rPr>
              <a:t>로 나타남</a:t>
            </a:r>
            <a:endParaRPr lang="en-US" altLang="ko-KR" sz="15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+mj-lt"/>
              </a:rPr>
              <a:t>매일 자전거를 이용하는 사람은 </a:t>
            </a:r>
            <a:r>
              <a:rPr lang="en-US" altLang="ko-KR" sz="1500" dirty="0">
                <a:latin typeface="+mj-lt"/>
              </a:rPr>
              <a:t>330</a:t>
            </a:r>
            <a:r>
              <a:rPr lang="ko-KR" altLang="en-US" sz="1500" dirty="0">
                <a:latin typeface="+mj-lt"/>
              </a:rPr>
              <a:t>만 명으로</a:t>
            </a:r>
            <a:r>
              <a:rPr lang="en-US" altLang="ko-KR" sz="1500" dirty="0">
                <a:latin typeface="+mj-lt"/>
              </a:rPr>
              <a:t>, </a:t>
            </a:r>
            <a:r>
              <a:rPr lang="ko-KR" altLang="en-US" sz="1500" dirty="0">
                <a:latin typeface="+mj-lt"/>
              </a:rPr>
              <a:t>거의 </a:t>
            </a:r>
            <a:r>
              <a:rPr lang="en-US" altLang="ko-KR" sz="1500" dirty="0">
                <a:latin typeface="+mj-lt"/>
              </a:rPr>
              <a:t>10</a:t>
            </a:r>
            <a:r>
              <a:rPr lang="ko-KR" altLang="en-US" sz="1500" dirty="0">
                <a:latin typeface="+mj-lt"/>
              </a:rPr>
              <a:t>명 중 </a:t>
            </a:r>
            <a:r>
              <a:rPr lang="en-US" altLang="ko-KR" sz="1500" dirty="0">
                <a:latin typeface="+mj-lt"/>
              </a:rPr>
              <a:t>1</a:t>
            </a:r>
            <a:r>
              <a:rPr lang="ko-KR" altLang="en-US" sz="1500" dirty="0">
                <a:latin typeface="+mj-lt"/>
              </a:rPr>
              <a:t>명이 매일 자전거를 </a:t>
            </a:r>
            <a:r>
              <a:rPr lang="ko-KR" altLang="en-US" sz="1500">
                <a:latin typeface="+mj-lt"/>
              </a:rPr>
              <a:t>이용하고 있음</a:t>
            </a:r>
            <a:endParaRPr lang="en-US" altLang="ko-KR" sz="1500" dirty="0">
              <a:latin typeface="+mj-lt"/>
              <a:ea typeface="+mn-ea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BA34B8-2FA8-4C48-97D2-2A7CB30D4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7"/>
          <a:stretch/>
        </p:blipFill>
        <p:spPr>
          <a:xfrm>
            <a:off x="383897" y="1400687"/>
            <a:ext cx="8171130" cy="28924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83897" y="108409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필요성 및 사업성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BA34B8-2FA8-4C48-97D2-2A7CB30D4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54" b="4361"/>
          <a:stretch/>
        </p:blipFill>
        <p:spPr>
          <a:xfrm>
            <a:off x="475952" y="4281602"/>
            <a:ext cx="8171130" cy="1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44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173480" y="172720"/>
            <a:ext cx="57391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개요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(5/6)</a:t>
            </a:r>
          </a:p>
        </p:txBody>
      </p:sp>
      <p:pic>
        <p:nvPicPr>
          <p:cNvPr id="16" name="그림 15" descr="C:/Users/Administrator/AppData/Roaming/PolarisOffice/ETemp/312_5771064/fImage33482404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0957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5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897" y="2366092"/>
            <a:ext cx="85618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현대 생활에 자전거는 운동을 목적으로 할 뿐 아니라 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>
                <a:latin typeface="+mj-ea"/>
                <a:ea typeface="+mj-ea"/>
              </a:rPr>
              <a:t>   교통수단으로 자리매김할 정도로 삶의 일부분을 차지하고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</a:p>
          <a:p>
            <a:r>
              <a:rPr lang="en-US" altLang="ko-KR" sz="2400" dirty="0">
                <a:latin typeface="+mj-ea"/>
                <a:ea typeface="+mj-ea"/>
              </a:rPr>
              <a:t>   </a:t>
            </a:r>
            <a:r>
              <a:rPr lang="ko-KR" altLang="en-US" sz="2400" dirty="0">
                <a:latin typeface="+mj-ea"/>
                <a:ea typeface="+mj-ea"/>
              </a:rPr>
              <a:t>있음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ko-KR" altLang="en-US" sz="2400" dirty="0">
              <a:latin typeface="+mj-ea"/>
              <a:ea typeface="+mj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특정 브랜드의 자전거들이 유행하면서 시간이 지날수록 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   </a:t>
            </a:r>
            <a:r>
              <a:rPr lang="ko-KR" altLang="en-US" sz="2400" dirty="0">
                <a:latin typeface="+mj-ea"/>
                <a:ea typeface="+mj-ea"/>
              </a:rPr>
              <a:t>대중화되고 있음</a:t>
            </a:r>
            <a:endParaRPr lang="en-US" altLang="ko-KR" sz="2400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83897" y="1084094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  <a:ea typeface="+mj-ea"/>
              </a:rPr>
              <a:t>◎ 필요성 및 사업성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8466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6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20994"/>
              </p:ext>
            </p:extLst>
          </p:nvPr>
        </p:nvGraphicFramePr>
        <p:xfrm>
          <a:off x="323528" y="1403541"/>
          <a:ext cx="8404736" cy="468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565">
                  <a:extLst>
                    <a:ext uri="{9D8B030D-6E8A-4147-A177-3AD203B41FA5}">
                      <a16:colId xmlns:a16="http://schemas.microsoft.com/office/drawing/2014/main" val="2524530977"/>
                    </a:ext>
                  </a:extLst>
                </a:gridCol>
                <a:gridCol w="3005078">
                  <a:extLst>
                    <a:ext uri="{9D8B030D-6E8A-4147-A177-3AD203B41FA5}">
                      <a16:colId xmlns:a16="http://schemas.microsoft.com/office/drawing/2014/main" val="3854359751"/>
                    </a:ext>
                  </a:extLst>
                </a:gridCol>
                <a:gridCol w="3606093">
                  <a:extLst>
                    <a:ext uri="{9D8B030D-6E8A-4147-A177-3AD203B41FA5}">
                      <a16:colId xmlns:a16="http://schemas.microsoft.com/office/drawing/2014/main" val="510060287"/>
                    </a:ext>
                  </a:extLst>
                </a:gridCol>
              </a:tblGrid>
              <a:tr h="7089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서울 자전거 </a:t>
                      </a:r>
                      <a:r>
                        <a:rPr lang="ko-KR" altLang="en-US" dirty="0" err="1"/>
                        <a:t>따릉이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Sharing</a:t>
                      </a:r>
                      <a:r>
                        <a:rPr lang="en-US" altLang="ko-KR" b="1" baseline="0" dirty="0"/>
                        <a:t> </a:t>
                      </a:r>
                      <a:r>
                        <a:rPr lang="ko-KR" altLang="en-US" b="1" baseline="0" dirty="0"/>
                        <a:t>자전거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465100"/>
                  </a:ext>
                </a:extLst>
              </a:tr>
              <a:tr h="117504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자전거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다양한 </a:t>
                      </a:r>
                      <a:r>
                        <a:rPr lang="ko-KR" altLang="en-US" sz="1800"/>
                        <a:t>종류의 자전거를 싼 값에 대여 가능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628341"/>
                  </a:ext>
                </a:extLst>
              </a:tr>
              <a:tr h="89671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/>
                        <a:t>반납장소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서울시 지정된 장소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전국 각지에 설치된 자전거 보관소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909306"/>
                  </a:ext>
                </a:extLst>
              </a:tr>
              <a:tr h="1251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단순 대여</a:t>
                      </a:r>
                      <a:r>
                        <a:rPr lang="en-US" altLang="ko-KR" sz="1600" dirty="0"/>
                        <a:t>&amp;</a:t>
                      </a:r>
                      <a:r>
                        <a:rPr lang="ko-KR" altLang="en-US" sz="1600" dirty="0"/>
                        <a:t>반납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aseline="0"/>
                        <a:t>이용자가 등록자가 </a:t>
                      </a:r>
                      <a:endParaRPr lang="en-US" altLang="ko-KR" sz="1800" baseline="0" dirty="0"/>
                    </a:p>
                    <a:p>
                      <a:pPr algn="ctr"/>
                      <a:r>
                        <a:rPr lang="ko-KR" altLang="en-US" sz="1800" baseline="0" dirty="0"/>
                        <a:t>원하는 </a:t>
                      </a:r>
                      <a:r>
                        <a:rPr lang="ko-KR" altLang="en-US" sz="1800" baseline="0"/>
                        <a:t>위치에 자전거를 반납시 혜택을 줌</a:t>
                      </a:r>
                      <a:r>
                        <a:rPr lang="en-US" altLang="ko-KR" sz="1800" baseline="0"/>
                        <a:t>(</a:t>
                      </a:r>
                      <a:r>
                        <a:rPr lang="ko-KR" altLang="en-US" sz="1800" baseline="0"/>
                        <a:t>쿠폰 등</a:t>
                      </a:r>
                      <a:r>
                        <a:rPr lang="en-US" altLang="ko-KR" sz="1800" baseline="0"/>
                        <a:t>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305183"/>
                  </a:ext>
                </a:extLst>
              </a:tr>
              <a:tr h="657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운영방식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서울시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/>
                        <a:t>개인 자전거 소유자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00883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-468560" y="973549"/>
            <a:ext cx="354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◎ 차별성</a:t>
            </a:r>
          </a:p>
        </p:txBody>
      </p:sp>
      <p:sp>
        <p:nvSpPr>
          <p:cNvPr id="17" name="텍스트 상자 3"/>
          <p:cNvSpPr txBox="1">
            <a:spLocks/>
          </p:cNvSpPr>
          <p:nvPr/>
        </p:nvSpPr>
        <p:spPr>
          <a:xfrm>
            <a:off x="1173480" y="172720"/>
            <a:ext cx="57391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/>
            </a:pPr>
            <a:r>
              <a:rPr lang="en-US" altLang="ko-KR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개요</a:t>
            </a:r>
            <a:r>
              <a:rPr lang="en-US" altLang="ko-KR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(6/6)</a:t>
            </a:r>
          </a:p>
        </p:txBody>
      </p:sp>
      <p:pic>
        <p:nvPicPr>
          <p:cNvPr id="3" name="그림 2" descr="&lt;strong&gt;따릉이&lt;/strong&gt;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" t="2495" r="7380" b="40119"/>
          <a:stretch/>
        </p:blipFill>
        <p:spPr>
          <a:xfrm>
            <a:off x="2555776" y="2154857"/>
            <a:ext cx="2088232" cy="1058119"/>
          </a:xfrm>
          <a:prstGeom prst="rect">
            <a:avLst/>
          </a:prstGeom>
        </p:spPr>
      </p:pic>
      <p:sp>
        <p:nvSpPr>
          <p:cNvPr id="18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8872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1173480" y="172720"/>
            <a:ext cx="665353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romanUcPeriod" startAt="2"/>
            </a:pPr>
            <a:r>
              <a:rPr lang="ko-KR" altLang="en-US" sz="3600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내용 및 범위</a:t>
            </a:r>
            <a:r>
              <a:rPr lang="ko-KR" altLang="en-US" sz="3600" b="0" strike="noStrike" cap="none" dirty="0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 </a:t>
            </a:r>
            <a:r>
              <a:rPr lang="en-US" altLang="ko-KR" sz="3600" b="0" strike="noStrike" cap="none">
                <a:ln w="9525" cap="flat" cmpd="sng">
                  <a:solidFill>
                    <a:schemeClr val="bg1">
                      <a:alpha val="54901"/>
                    </a:schemeClr>
                  </a:solidFill>
                  <a:prstDash val="solid"/>
                </a:ln>
                <a:latin typeface="HY견고딕" charset="0"/>
                <a:ea typeface="HY견고딕" charset="0"/>
              </a:rPr>
              <a:t>(1/2)</a:t>
            </a:r>
            <a:endParaRPr lang="ko-KR" altLang="en-US" sz="3600" b="0" strike="noStrike" cap="none" dirty="0">
              <a:ln w="9525" cap="flat" cmpd="sng">
                <a:solidFill>
                  <a:schemeClr val="bg1">
                    <a:alpha val="54901"/>
                  </a:schemeClr>
                </a:solidFill>
                <a:prstDash val="solid"/>
              </a:ln>
              <a:latin typeface="HY견고딕" charset="0"/>
              <a:ea typeface="HY견고딕" charset="0"/>
            </a:endParaRPr>
          </a:p>
        </p:txBody>
      </p:sp>
      <p:pic>
        <p:nvPicPr>
          <p:cNvPr id="16" name="그림 15" descr="C:/Users/Administrator/AppData/Roaming/PolarisOffice/ETemp/312_5771064/fImage33482443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4" b="45530"/>
          <a:stretch>
            <a:fillRect/>
          </a:stretch>
        </p:blipFill>
        <p:spPr>
          <a:xfrm>
            <a:off x="-9525" y="908685"/>
            <a:ext cx="9163685" cy="4635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0" name="그룹 9"/>
          <p:cNvGrpSpPr/>
          <p:nvPr/>
        </p:nvGrpSpPr>
        <p:grpSpPr>
          <a:xfrm>
            <a:off x="286385" y="234315"/>
            <a:ext cx="575945" cy="566420"/>
            <a:chOff x="286385" y="234315"/>
            <a:chExt cx="575945" cy="56642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548640" y="446405"/>
              <a:ext cx="314325" cy="329565"/>
            </a:xfrm>
            <a:prstGeom prst="cube">
              <a:avLst/>
            </a:prstGeom>
            <a:solidFill>
              <a:srgbClr val="0070C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286385" y="472440"/>
              <a:ext cx="314325" cy="329565"/>
            </a:xfrm>
            <a:prstGeom prst="cube">
              <a:avLst/>
            </a:prstGeom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>
              <a:off x="402590" y="234315"/>
              <a:ext cx="314325" cy="329565"/>
            </a:xfrm>
            <a:prstGeom prst="cube">
              <a:avLst/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7" name="그림 26" descr="C:/Users/Administrator/AppData/Roaming/PolarisOffice/ETemp/312_5771064/fImage10407448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2979" y="313690"/>
            <a:ext cx="1570355" cy="523875"/>
          </a:xfrm>
          <a:prstGeom prst="rect">
            <a:avLst/>
          </a:prstGeom>
          <a:noFill/>
        </p:spPr>
      </p:pic>
      <p:sp>
        <p:nvSpPr>
          <p:cNvPr id="49" name="슬라이드 번호 개체 틀 48"/>
          <p:cNvSpPr txBox="1">
            <a:spLocks noGrp="1"/>
          </p:cNvSpPr>
          <p:nvPr>
            <p:ph type="sldNum"/>
          </p:nvPr>
        </p:nvSpPr>
        <p:spPr>
          <a:xfrm>
            <a:off x="4380865" y="6259830"/>
            <a:ext cx="457835" cy="457835"/>
          </a:xfrm>
          <a:prstGeom prst="ellipse">
            <a:avLst/>
          </a:prstGeom>
          <a:noFill/>
        </p:spPr>
        <p:txBody>
          <a:bodyPr vert="horz" wrap="none" lIns="0" tIns="0" rIns="0" bIns="0" anchor="ctr" anchorCtr="1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Perpetua" charset="0"/>
                <a:ea typeface="Perpetua" charset="0"/>
              </a:rPr>
              <a:t>7</a:t>
            </a:r>
            <a:endParaRPr lang="ko-KR" altLang="en-US" sz="1400" b="0" strike="noStrike" cap="none" dirty="0">
              <a:solidFill>
                <a:schemeClr val="tx1"/>
              </a:solidFill>
              <a:latin typeface="Perpetua" charset="0"/>
              <a:ea typeface="Perpetua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611505" y="6235065"/>
            <a:ext cx="8034655" cy="317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바닥글 개체 틀 49"/>
          <p:cNvSpPr txBox="1">
            <a:spLocks noGrp="1"/>
          </p:cNvSpPr>
          <p:nvPr>
            <p:ph type="ftr"/>
          </p:nvPr>
        </p:nvSpPr>
        <p:spPr>
          <a:xfrm>
            <a:off x="420501" y="6264807"/>
            <a:ext cx="3963035" cy="4578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정현모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날짜 개체 틀 47"/>
          <p:cNvSpPr txBox="1">
            <a:spLocks/>
          </p:cNvSpPr>
          <p:nvPr/>
        </p:nvSpPr>
        <p:spPr>
          <a:xfrm>
            <a:off x="6228080" y="6237605"/>
            <a:ext cx="2477135" cy="4768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algn="r" eaLnBrk="0">
              <a:defRPr sz="1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2018-10-29</a:t>
            </a:r>
            <a:endParaRPr lang="en-US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380141"/>
              </p:ext>
            </p:extLst>
          </p:nvPr>
        </p:nvGraphicFramePr>
        <p:xfrm>
          <a:off x="467544" y="1772816"/>
          <a:ext cx="7920880" cy="4047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2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 및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자전거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사용자가 사용할 자전거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김성현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요금 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자전거를 빌리기 위해</a:t>
                      </a:r>
                      <a:r>
                        <a:rPr lang="ko-KR" altLang="en-US" sz="1400" baseline="0" dirty="0"/>
                        <a:t> 요금 충전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정현모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자전거 대여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대여가능한</a:t>
                      </a:r>
                      <a:r>
                        <a:rPr lang="ko-KR" altLang="en-US" sz="1400" dirty="0"/>
                        <a:t> 자전거</a:t>
                      </a:r>
                      <a:r>
                        <a:rPr lang="ko-KR" altLang="en-US" sz="1400" baseline="0" dirty="0"/>
                        <a:t> 정보 제공 및 대여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김동억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자전거 반납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대여한 자전거 반납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김동억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사용자들의 의견을 공유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김성현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선물하기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사용자들끼리 쿠폰 선물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23528" y="1196752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latin typeface="+mj-ea"/>
              </a:rPr>
              <a:t>◎ </a:t>
            </a:r>
            <a:r>
              <a:rPr lang="ko-KR" altLang="en-US" b="1">
                <a:latin typeface="+mj-ea"/>
                <a:ea typeface="+mj-ea"/>
              </a:rPr>
              <a:t>시스템 개발 내용 및 범위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9990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Pages>9</Pages>
  <Words>1240</Words>
  <Characters>0</Characters>
  <Application>Microsoft Office PowerPoint</Application>
  <DocSecurity>0</DocSecurity>
  <PresentationFormat>화면 슬라이드 쇼(4:3)</PresentationFormat>
  <Lines>0</Lines>
  <Paragraphs>573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±¼¸²</vt:lpstr>
      <vt:lpstr>a바른생각</vt:lpstr>
      <vt:lpstr>HY견고딕</vt:lpstr>
      <vt:lpstr>맑은 고딕</vt:lpstr>
      <vt:lpstr>바탕</vt:lpstr>
      <vt:lpstr>Arial</vt:lpstr>
      <vt:lpstr>Franklin Gothic Book</vt:lpstr>
      <vt:lpstr>Perpetua</vt:lpstr>
      <vt:lpstr>Wingdings</vt:lpstr>
      <vt:lpstr>Wingdings 2</vt:lpstr>
      <vt:lpstr>오피스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성현킴 Gogleos</dc:creator>
  <cp:lastModifiedBy>김 동억</cp:lastModifiedBy>
  <cp:revision>163</cp:revision>
  <dcterms:modified xsi:type="dcterms:W3CDTF">2018-10-29T07:24:20Z</dcterms:modified>
</cp:coreProperties>
</file>